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79" r:id="rId5"/>
    <p:sldMasterId id="2147484093" r:id="rId6"/>
  </p:sldMasterIdLst>
  <p:notesMasterIdLst>
    <p:notesMasterId r:id="rId60"/>
  </p:notesMasterIdLst>
  <p:handoutMasterIdLst>
    <p:handoutMasterId r:id="rId61"/>
  </p:handoutMasterIdLst>
  <p:sldIdLst>
    <p:sldId id="433" r:id="rId7"/>
    <p:sldId id="429" r:id="rId8"/>
    <p:sldId id="340" r:id="rId9"/>
    <p:sldId id="265" r:id="rId10"/>
    <p:sldId id="266" r:id="rId11"/>
    <p:sldId id="428" r:id="rId12"/>
    <p:sldId id="276" r:id="rId13"/>
    <p:sldId id="277" r:id="rId14"/>
    <p:sldId id="326" r:id="rId15"/>
    <p:sldId id="327" r:id="rId16"/>
    <p:sldId id="308" r:id="rId17"/>
    <p:sldId id="307" r:id="rId18"/>
    <p:sldId id="430" r:id="rId19"/>
    <p:sldId id="434" r:id="rId20"/>
    <p:sldId id="435" r:id="rId21"/>
    <p:sldId id="436" r:id="rId22"/>
    <p:sldId id="432" r:id="rId23"/>
    <p:sldId id="278" r:id="rId24"/>
    <p:sldId id="437" r:id="rId25"/>
    <p:sldId id="438" r:id="rId26"/>
    <p:sldId id="314" r:id="rId27"/>
    <p:sldId id="280" r:id="rId28"/>
    <p:sldId id="315" r:id="rId29"/>
    <p:sldId id="318" r:id="rId30"/>
    <p:sldId id="320" r:id="rId31"/>
    <p:sldId id="331" r:id="rId32"/>
    <p:sldId id="322" r:id="rId33"/>
    <p:sldId id="427" r:id="rId34"/>
    <p:sldId id="283" r:id="rId35"/>
    <p:sldId id="332" r:id="rId36"/>
    <p:sldId id="333" r:id="rId37"/>
    <p:sldId id="272" r:id="rId38"/>
    <p:sldId id="431" r:id="rId39"/>
    <p:sldId id="284" r:id="rId40"/>
    <p:sldId id="439" r:id="rId41"/>
    <p:sldId id="440" r:id="rId42"/>
    <p:sldId id="441" r:id="rId43"/>
    <p:sldId id="445" r:id="rId44"/>
    <p:sldId id="443" r:id="rId45"/>
    <p:sldId id="446" r:id="rId46"/>
    <p:sldId id="447" r:id="rId47"/>
    <p:sldId id="448" r:id="rId48"/>
    <p:sldId id="449" r:id="rId49"/>
    <p:sldId id="450" r:id="rId50"/>
    <p:sldId id="451" r:id="rId51"/>
    <p:sldId id="452" r:id="rId52"/>
    <p:sldId id="453" r:id="rId53"/>
    <p:sldId id="454" r:id="rId54"/>
    <p:sldId id="442" r:id="rId55"/>
    <p:sldId id="455" r:id="rId56"/>
    <p:sldId id="444" r:id="rId57"/>
    <p:sldId id="456" r:id="rId58"/>
    <p:sldId id="457" r:id="rId59"/>
  </p:sldIdLst>
  <p:sldSz cx="9144000" cy="6858000" type="screen4x3"/>
  <p:notesSz cx="7315200" cy="9601200"/>
  <p:custDataLst>
    <p:tags r:id="rId62"/>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6666"/>
    <a:srgbClr val="006600"/>
    <a:srgbClr val="333300"/>
    <a:srgbClr val="990033"/>
    <a:srgbClr val="A50021"/>
    <a:srgbClr val="CC0000"/>
    <a:srgbClr val="99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8" autoAdjust="0"/>
    <p:restoredTop sz="87017" autoAdjust="0"/>
  </p:normalViewPr>
  <p:slideViewPr>
    <p:cSldViewPr>
      <p:cViewPr varScale="1">
        <p:scale>
          <a:sx n="113" d="100"/>
          <a:sy n="113" d="100"/>
        </p:scale>
        <p:origin x="1704" y="176"/>
      </p:cViewPr>
      <p:guideLst>
        <p:guide orient="horz" pos="2160"/>
        <p:guide pos="2880"/>
      </p:guideLst>
    </p:cSldViewPr>
  </p:slideViewPr>
  <p:outlineViewPr>
    <p:cViewPr>
      <p:scale>
        <a:sx n="33" d="100"/>
        <a:sy n="33" d="100"/>
      </p:scale>
      <p:origin x="0" y="-1203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8" d="100"/>
          <a:sy n="48" d="100"/>
        </p:scale>
        <p:origin x="-2256"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handoutMaster" Target="handoutMasters/handoutMaster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6661" tIns="48331" rIns="96661" bIns="48331" rtlCol="0"/>
          <a:lstStyle>
            <a:lvl1pPr algn="l">
              <a:defRPr sz="1300">
                <a:latin typeface="Arial" charset="0"/>
              </a:defRPr>
            </a:lvl1pPr>
          </a:lstStyle>
          <a:p>
            <a:pPr>
              <a:defRPr/>
            </a:pPr>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6661" tIns="48331" rIns="96661" bIns="48331" rtlCol="0" anchor="b"/>
          <a:lstStyle>
            <a:lvl1pPr algn="l">
              <a:defRPr sz="1300">
                <a:latin typeface="Arial" charset="0"/>
              </a:defRPr>
            </a:lvl1pPr>
          </a:lstStyle>
          <a:p>
            <a:pPr>
              <a:defRPr/>
            </a:pPr>
            <a:endParaRPr lang="en-US"/>
          </a:p>
        </p:txBody>
      </p:sp>
    </p:spTree>
    <p:extLst>
      <p:ext uri="{BB962C8B-B14F-4D97-AF65-F5344CB8AC3E}">
        <p14:creationId xmlns:p14="http://schemas.microsoft.com/office/powerpoint/2010/main" val="6093216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06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Arial" charset="0"/>
              </a:defRPr>
            </a:lvl1pPr>
          </a:lstStyle>
          <a:p>
            <a:pPr>
              <a:defRPr/>
            </a:pPr>
            <a:endParaRPr lang="en-US"/>
          </a:p>
        </p:txBody>
      </p:sp>
      <p:sp>
        <p:nvSpPr>
          <p:cNvPr id="240643"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Arial" charset="0"/>
              </a:defRPr>
            </a:lvl1pPr>
          </a:lstStyle>
          <a:p>
            <a:pPr>
              <a:defRPr/>
            </a:pPr>
            <a:fld id="{80538700-EDA9-4F89-8F9E-3BA90E194B9D}" type="datetime1">
              <a:rPr lang="en-US"/>
              <a:pPr>
                <a:defRPr/>
              </a:pPr>
              <a:t>6/30/19</a:t>
            </a:fld>
            <a:endParaRPr lang="en-US"/>
          </a:p>
        </p:txBody>
      </p:sp>
      <p:sp>
        <p:nvSpPr>
          <p:cNvPr id="2867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5"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0646"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Arial" charset="0"/>
              </a:defRPr>
            </a:lvl1pPr>
          </a:lstStyle>
          <a:p>
            <a:pPr>
              <a:defRPr/>
            </a:pPr>
            <a:endParaRPr lang="en-US"/>
          </a:p>
        </p:txBody>
      </p:sp>
      <p:sp>
        <p:nvSpPr>
          <p:cNvPr id="240647"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vl1pPr>
          </a:lstStyle>
          <a:p>
            <a:fld id="{B2A3AAED-732C-4154-8A0E-D2E92A49D241}" type="slidenum">
              <a:rPr lang="en-US" altLang="en-US"/>
              <a:pPr/>
              <a:t>‹#›</a:t>
            </a:fld>
            <a:endParaRPr lang="en-US" altLang="en-US"/>
          </a:p>
        </p:txBody>
      </p:sp>
    </p:spTree>
    <p:extLst>
      <p:ext uri="{BB962C8B-B14F-4D97-AF65-F5344CB8AC3E}">
        <p14:creationId xmlns:p14="http://schemas.microsoft.com/office/powerpoint/2010/main" val="161283351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mn-ea"/>
        <a:cs typeface="+mn-cs"/>
      </a:defRPr>
    </a:lvl1pPr>
    <a:lvl2pPr marL="457200" algn="l" rtl="0" eaLnBrk="0" fontAlgn="base" hangingPunct="0">
      <a:spcBef>
        <a:spcPct val="30000"/>
      </a:spcBef>
      <a:spcAft>
        <a:spcPct val="0"/>
      </a:spcAft>
      <a:defRPr sz="1000" kern="1200">
        <a:solidFill>
          <a:schemeClr val="tx1"/>
        </a:solidFill>
        <a:latin typeface="Arial" charset="0"/>
        <a:ea typeface="+mn-ea"/>
        <a:cs typeface="+mn-cs"/>
      </a:defRPr>
    </a:lvl2pPr>
    <a:lvl3pPr marL="914400" algn="l" rtl="0" eaLnBrk="0" fontAlgn="base" hangingPunct="0">
      <a:spcBef>
        <a:spcPct val="30000"/>
      </a:spcBef>
      <a:spcAft>
        <a:spcPct val="0"/>
      </a:spcAft>
      <a:defRPr sz="1000" kern="1200">
        <a:solidFill>
          <a:schemeClr val="tx1"/>
        </a:solidFill>
        <a:latin typeface="Arial" charset="0"/>
        <a:ea typeface="+mn-ea"/>
        <a:cs typeface="+mn-cs"/>
      </a:defRPr>
    </a:lvl3pPr>
    <a:lvl4pPr marL="1371600" algn="l" rtl="0" eaLnBrk="0" fontAlgn="base" hangingPunct="0">
      <a:spcBef>
        <a:spcPct val="30000"/>
      </a:spcBef>
      <a:spcAft>
        <a:spcPct val="0"/>
      </a:spcAft>
      <a:defRPr sz="1000" kern="1200">
        <a:solidFill>
          <a:schemeClr val="tx1"/>
        </a:solidFill>
        <a:latin typeface="Arial" charset="0"/>
        <a:ea typeface="+mn-ea"/>
        <a:cs typeface="+mn-cs"/>
      </a:defRPr>
    </a:lvl4pPr>
    <a:lvl5pPr marL="1828800" algn="l" rtl="0" eaLnBrk="0" fontAlgn="base" hangingPunct="0">
      <a:spcBef>
        <a:spcPct val="30000"/>
      </a:spcBef>
      <a:spcAft>
        <a:spcPct val="0"/>
      </a:spcAft>
      <a:defRPr sz="10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training.seer.cancer.gov/anatomy/body/"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Welcome to Terminology in Healthcare and Public Health Settings, Understanding Medical Words.  This is Lecture A, Word Roots. In this first lecture of Understanding Medical Words, we will cover some general concepts regarding medical terminology, but we will primarily focus on word roots and combining vowels.</a:t>
            </a:r>
          </a:p>
          <a:p>
            <a:endParaRPr lang="en-US" altLang="en-US">
              <a:latin typeface="Arial" panose="020B0604020202020204" pitchFamily="34" charset="0"/>
            </a:endParaRPr>
          </a:p>
          <a:p>
            <a:pPr eaLnBrk="1" hangingPunct="1">
              <a:spcBef>
                <a:spcPct val="0"/>
              </a:spcBef>
            </a:pPr>
            <a:endParaRPr lang="en-US" altLang="en-US">
              <a:latin typeface="Arial" panose="020B0604020202020204" pitchFamily="34" charset="0"/>
            </a:endParaRPr>
          </a:p>
        </p:txBody>
      </p:sp>
      <p:sp>
        <p:nvSpPr>
          <p:cNvPr id="2970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2970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2365F0-0826-4C62-9882-0AEA0CFD5564}" type="slidenum">
              <a:rPr lang="en-US" altLang="en-US"/>
              <a:pPr/>
              <a:t>1</a:t>
            </a:fld>
            <a:endParaRPr lang="en-US" altLang="en-US"/>
          </a:p>
        </p:txBody>
      </p:sp>
    </p:spTree>
    <p:extLst>
      <p:ext uri="{BB962C8B-B14F-4D97-AF65-F5344CB8AC3E}">
        <p14:creationId xmlns:p14="http://schemas.microsoft.com/office/powerpoint/2010/main" val="2484539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extLst/>
        </p:spPr>
        <p:txBody>
          <a:bodyPr/>
          <a:lstStyle/>
          <a:p>
            <a:pPr eaLnBrk="1" hangingPunct="1">
              <a:spcBef>
                <a:spcPct val="0"/>
              </a:spcBef>
              <a:defRPr/>
            </a:pPr>
            <a:r>
              <a:rPr lang="en-US" dirty="0"/>
              <a:t>The Objectives for this unit, Understanding Medical Words, are to:</a:t>
            </a:r>
          </a:p>
          <a:p>
            <a:pPr marL="171450" indent="-171450" eaLnBrk="1" hangingPunct="1">
              <a:buFont typeface="Arial" pitchFamily="34" charset="0"/>
              <a:buChar char="•"/>
              <a:defRPr/>
            </a:pPr>
            <a:r>
              <a:rPr lang="en-US" dirty="0"/>
              <a:t>Discuss the four parts of medical terms</a:t>
            </a:r>
          </a:p>
          <a:p>
            <a:pPr marL="171450" indent="-171450" eaLnBrk="1" hangingPunct="1">
              <a:buFont typeface="Arial" pitchFamily="34" charset="0"/>
              <a:buChar char="•"/>
              <a:defRPr/>
            </a:pPr>
            <a:r>
              <a:rPr lang="en-US" dirty="0"/>
              <a:t>Recognize word roots and combining forms</a:t>
            </a:r>
          </a:p>
          <a:p>
            <a:pPr marL="171450" indent="-171450" eaLnBrk="1" hangingPunct="1">
              <a:buFont typeface="Arial" pitchFamily="34" charset="0"/>
              <a:buChar char="•"/>
              <a:defRPr/>
            </a:pPr>
            <a:r>
              <a:rPr lang="en-US" dirty="0"/>
              <a:t>Identify the most common prefixes and suffixes</a:t>
            </a:r>
          </a:p>
          <a:p>
            <a:pPr marL="171450" indent="-171450" eaLnBrk="1" hangingPunct="1">
              <a:buFont typeface="Arial" pitchFamily="34" charset="0"/>
              <a:buChar char="•"/>
              <a:defRPr/>
            </a:pPr>
            <a:r>
              <a:rPr lang="en-US" dirty="0"/>
              <a:t>Describe the anatomical positions</a:t>
            </a:r>
          </a:p>
          <a:p>
            <a:pPr marL="171450" indent="-171450" eaLnBrk="1" hangingPunct="1">
              <a:buFont typeface="Arial" pitchFamily="34" charset="0"/>
              <a:buChar char="•"/>
              <a:defRPr/>
            </a:pPr>
            <a:r>
              <a:rPr lang="en-US" dirty="0"/>
              <a:t>Define the body planes</a:t>
            </a:r>
          </a:p>
          <a:p>
            <a:pPr marL="171450" indent="-171450" eaLnBrk="1" hangingPunct="1">
              <a:buFont typeface="Arial" pitchFamily="34" charset="0"/>
              <a:buChar char="•"/>
              <a:defRPr/>
            </a:pPr>
            <a:r>
              <a:rPr lang="en-US" dirty="0"/>
              <a:t>Identify regions of the body</a:t>
            </a:r>
          </a:p>
          <a:p>
            <a:pPr marL="171450" indent="-171450" eaLnBrk="1" hangingPunct="1">
              <a:buFont typeface="Arial" pitchFamily="34" charset="0"/>
              <a:buChar char="•"/>
              <a:defRPr/>
            </a:pPr>
            <a:r>
              <a:rPr lang="en-US" dirty="0"/>
              <a:t>Define directional and positional terms</a:t>
            </a:r>
          </a:p>
          <a:p>
            <a:pPr marL="171450" indent="-171450" eaLnBrk="1" hangingPunct="1">
              <a:buFont typeface="Arial" pitchFamily="34" charset="0"/>
              <a:buChar char="•"/>
              <a:defRPr/>
            </a:pPr>
            <a:r>
              <a:rPr lang="en-US" dirty="0"/>
              <a:t>Build, divide, spell and pronounce common medical words</a:t>
            </a:r>
          </a:p>
          <a:p>
            <a:pPr eaLnBrk="1" hangingPunct="1">
              <a:buFont typeface="Arial" pitchFamily="34" charset="0"/>
              <a:buNone/>
              <a:defRPr/>
            </a:pPr>
            <a:endParaRPr lang="en-US" dirty="0"/>
          </a:p>
        </p:txBody>
      </p:sp>
      <p:sp>
        <p:nvSpPr>
          <p:cNvPr id="3072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3072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A5A8F02-7AB7-4A42-A2EF-BCC7DA18FA0B}" type="slidenum">
              <a:rPr lang="en-US" altLang="en-US">
                <a:solidFill>
                  <a:srgbClr val="000000"/>
                </a:solidFill>
              </a:rPr>
              <a:pPr/>
              <a:t>2</a:t>
            </a:fld>
            <a:endParaRPr lang="en-US" altLang="en-US">
              <a:solidFill>
                <a:srgbClr val="000000"/>
              </a:solidFill>
            </a:endParaRPr>
          </a:p>
        </p:txBody>
      </p:sp>
    </p:spTree>
    <p:extLst>
      <p:ext uri="{BB962C8B-B14F-4D97-AF65-F5344CB8AC3E}">
        <p14:creationId xmlns:p14="http://schemas.microsoft.com/office/powerpoint/2010/main" val="711667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27D5C46-17E9-404D-8FF3-E1F8BDDC3E41}" type="slidenum">
              <a:rPr lang="en-US" altLang="en-US"/>
              <a:pPr/>
              <a:t>3</a:t>
            </a:fld>
            <a:endParaRPr lang="en-US" altLang="en-US"/>
          </a:p>
        </p:txBody>
      </p:sp>
      <p:sp>
        <p:nvSpPr>
          <p:cNvPr id="31747" name="Rectangle 2"/>
          <p:cNvSpPr>
            <a:spLocks noGrp="1" noRot="1" noChangeAspect="1" noChangeArrowheads="1" noTextEdit="1"/>
          </p:cNvSpPr>
          <p:nvPr>
            <p:ph type="sldImg"/>
          </p:nvPr>
        </p:nvSpPr>
        <p:spPr>
          <a:xfrm>
            <a:off x="1338263" y="639763"/>
            <a:ext cx="4800600" cy="3600450"/>
          </a:xfrm>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Studying medical terminology is like learning a new language.  There are basic rules for building terms that will help you both build and translate many different words that you will encounter throughout your healthcare career in Health IT.   In order to be successful, you must be able to put words together or build words from their parts.  It’s much like putting together the pieces of a puzzle.</a:t>
            </a:r>
          </a:p>
        </p:txBody>
      </p:sp>
    </p:spTree>
    <p:extLst>
      <p:ext uri="{BB962C8B-B14F-4D97-AF65-F5344CB8AC3E}">
        <p14:creationId xmlns:p14="http://schemas.microsoft.com/office/powerpoint/2010/main" val="2803175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B69081-74E0-45E9-A46C-753702D0D544}" type="slidenum">
              <a:rPr lang="en-US" altLang="en-US"/>
              <a:pPr/>
              <a:t>4</a:t>
            </a:fld>
            <a:endParaRPr lang="en-US" altLang="en-US"/>
          </a:p>
        </p:txBody>
      </p:sp>
      <p:sp>
        <p:nvSpPr>
          <p:cNvPr id="32771"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ln/>
          <a:extLst/>
        </p:spPr>
        <p:txBody>
          <a:bodyPr/>
          <a:lstStyle/>
          <a:p>
            <a:pPr>
              <a:defRPr/>
            </a:pPr>
            <a:r>
              <a:rPr lang="en-US" dirty="0"/>
              <a:t>It is impossible to memorize all of the thousands of medical terms.  If you are able to figure out the words and their meanings by analyzing their word parts, however, you will be able to understand much of medical terminology.  There are four basic word parts that we will discuss.  These include: </a:t>
            </a:r>
          </a:p>
          <a:p>
            <a:pPr>
              <a:defRPr/>
            </a:pPr>
            <a:r>
              <a:rPr lang="en-US" dirty="0"/>
              <a:t> </a:t>
            </a:r>
          </a:p>
          <a:p>
            <a:pPr marL="181240" indent="-181240">
              <a:buFont typeface="Arial" pitchFamily="34" charset="0"/>
              <a:buChar char="•"/>
              <a:defRPr/>
            </a:pPr>
            <a:r>
              <a:rPr lang="en-US" dirty="0"/>
              <a:t>Word roots</a:t>
            </a:r>
          </a:p>
          <a:p>
            <a:pPr marL="181240" indent="-181240">
              <a:buFont typeface="Arial" pitchFamily="34" charset="0"/>
              <a:buChar char="•"/>
              <a:defRPr/>
            </a:pPr>
            <a:r>
              <a:rPr lang="en-US" dirty="0"/>
              <a:t>Prefixes</a:t>
            </a:r>
          </a:p>
          <a:p>
            <a:pPr marL="181240" indent="-181240">
              <a:buFont typeface="Arial" pitchFamily="34" charset="0"/>
              <a:buChar char="•"/>
              <a:defRPr/>
            </a:pPr>
            <a:r>
              <a:rPr lang="en-US" dirty="0"/>
              <a:t>Suffixes</a:t>
            </a:r>
          </a:p>
          <a:p>
            <a:pPr marL="181240" indent="-181240">
              <a:buFont typeface="Arial" pitchFamily="34" charset="0"/>
              <a:buChar char="•"/>
              <a:defRPr/>
            </a:pPr>
            <a:r>
              <a:rPr lang="en-US" dirty="0"/>
              <a:t>Combining forms</a:t>
            </a:r>
          </a:p>
          <a:p>
            <a:pPr eaLnBrk="1" hangingPunct="1">
              <a:defRPr/>
            </a:pPr>
            <a:endParaRPr lang="en-US" dirty="0"/>
          </a:p>
        </p:txBody>
      </p:sp>
    </p:spTree>
    <p:extLst>
      <p:ext uri="{BB962C8B-B14F-4D97-AF65-F5344CB8AC3E}">
        <p14:creationId xmlns:p14="http://schemas.microsoft.com/office/powerpoint/2010/main" val="1305315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96191B-F181-43FF-B041-E4651532EE39}" type="slidenum">
              <a:rPr lang="en-US" altLang="en-US"/>
              <a:pPr/>
              <a:t>5</a:t>
            </a:fld>
            <a:endParaRPr lang="en-US" alt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word root provides the general meaning of the term and is the key part of the term.  Prefixes are added to the beginning of the word, while suffixes are added to the ending of the word.  Combining vowels allow us to connect different word parts together.  </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964237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6AD3EF-3AFC-4605-BA10-D3F6DC517E9D}" type="slidenum">
              <a:rPr lang="en-US" altLang="en-US"/>
              <a:pPr/>
              <a:t>6</a:t>
            </a:fld>
            <a:endParaRPr lang="en-US" altLang="en-US"/>
          </a:p>
        </p:txBody>
      </p:sp>
      <p:sp>
        <p:nvSpPr>
          <p:cNvPr id="3481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ln/>
          <a:extLst/>
        </p:spPr>
        <p:txBody>
          <a:bodyPr/>
          <a:lstStyle/>
          <a:p>
            <a:pPr>
              <a:defRPr/>
            </a:pPr>
            <a:r>
              <a:rPr lang="en-US" dirty="0"/>
              <a:t>Here’s an example of how each is used.</a:t>
            </a:r>
          </a:p>
          <a:p>
            <a:pPr>
              <a:defRPr/>
            </a:pPr>
            <a:r>
              <a:rPr lang="en-US" dirty="0"/>
              <a:t> </a:t>
            </a:r>
          </a:p>
          <a:p>
            <a:pPr marL="181240" indent="-181240">
              <a:buFont typeface="Arial" pitchFamily="34" charset="0"/>
              <a:buChar char="•"/>
              <a:defRPr/>
            </a:pPr>
            <a:r>
              <a:rPr lang="en-US" dirty="0"/>
              <a:t>The first word is </a:t>
            </a:r>
            <a:r>
              <a:rPr lang="en-US" i="1" dirty="0"/>
              <a:t>cardiology</a:t>
            </a:r>
            <a:r>
              <a:rPr lang="en-US" dirty="0"/>
              <a:t>.  The word root is </a:t>
            </a:r>
            <a:r>
              <a:rPr lang="en-US" i="1" dirty="0" err="1"/>
              <a:t>cardi</a:t>
            </a:r>
            <a:r>
              <a:rPr lang="en-US" dirty="0"/>
              <a:t> (pronounced CARD-</a:t>
            </a:r>
            <a:r>
              <a:rPr lang="en-US" dirty="0" err="1"/>
              <a:t>ee</a:t>
            </a:r>
            <a:r>
              <a:rPr lang="en-US" dirty="0"/>
              <a:t>) which means heart. So our term cardiology means study of the heart.  </a:t>
            </a:r>
            <a:br>
              <a:rPr lang="en-US" dirty="0"/>
            </a:br>
            <a:r>
              <a:rPr lang="en-US" dirty="0"/>
              <a:t>  </a:t>
            </a:r>
          </a:p>
          <a:p>
            <a:pPr marL="181240" indent="-181240">
              <a:buFont typeface="Arial" pitchFamily="34" charset="0"/>
              <a:buChar char="•"/>
              <a:defRPr/>
            </a:pPr>
            <a:r>
              <a:rPr lang="en-US" dirty="0"/>
              <a:t>The second word example is </a:t>
            </a:r>
            <a:r>
              <a:rPr lang="en-US" i="1" dirty="0"/>
              <a:t>tachycardi</a:t>
            </a:r>
            <a:r>
              <a:rPr lang="en-US" dirty="0"/>
              <a:t>a (pronounced tacky-CARD-</a:t>
            </a:r>
            <a:r>
              <a:rPr lang="en-US" dirty="0" err="1"/>
              <a:t>ee</a:t>
            </a:r>
            <a:r>
              <a:rPr lang="en-US" dirty="0"/>
              <a:t>-uh). The prefix is </a:t>
            </a:r>
            <a:r>
              <a:rPr lang="en-US" i="1" dirty="0" err="1"/>
              <a:t>tachy</a:t>
            </a:r>
            <a:r>
              <a:rPr lang="en-US" dirty="0"/>
              <a:t> (pronounced  tacky), which means fast.  So this term literally means fast heart.  </a:t>
            </a:r>
            <a:br>
              <a:rPr lang="en-US" dirty="0"/>
            </a:br>
            <a:endParaRPr lang="en-US" dirty="0"/>
          </a:p>
          <a:p>
            <a:pPr marL="181240" indent="-181240">
              <a:buFont typeface="Arial" pitchFamily="34" charset="0"/>
              <a:buChar char="•"/>
              <a:defRPr/>
            </a:pPr>
            <a:r>
              <a:rPr lang="en-US" dirty="0"/>
              <a:t>The third word example is </a:t>
            </a:r>
            <a:r>
              <a:rPr lang="en-US" i="1" dirty="0" err="1"/>
              <a:t>carditis</a:t>
            </a:r>
            <a:r>
              <a:rPr lang="en-US" dirty="0"/>
              <a:t> (pronounced  car-</a:t>
            </a:r>
            <a:r>
              <a:rPr lang="en-US" dirty="0" err="1"/>
              <a:t>dite</a:t>
            </a:r>
            <a:r>
              <a:rPr lang="en-US" dirty="0"/>
              <a:t>-</a:t>
            </a:r>
            <a:r>
              <a:rPr lang="en-US" dirty="0" err="1"/>
              <a:t>iss</a:t>
            </a:r>
            <a:r>
              <a:rPr lang="en-US" dirty="0"/>
              <a:t>).  The suffix </a:t>
            </a:r>
            <a:r>
              <a:rPr lang="en-US" i="1" dirty="0" err="1"/>
              <a:t>itis</a:t>
            </a:r>
            <a:r>
              <a:rPr lang="en-US" dirty="0"/>
              <a:t> (pronounced </a:t>
            </a:r>
            <a:r>
              <a:rPr lang="en-US" dirty="0" err="1"/>
              <a:t>ite-iss</a:t>
            </a:r>
            <a:r>
              <a:rPr lang="en-US" dirty="0"/>
              <a:t>) means inflammation.  </a:t>
            </a:r>
            <a:r>
              <a:rPr lang="en-US" dirty="0" err="1"/>
              <a:t>Carditis</a:t>
            </a:r>
            <a:r>
              <a:rPr lang="en-US" dirty="0"/>
              <a:t> is inflammation of the heart.  </a:t>
            </a:r>
            <a:br>
              <a:rPr lang="en-US" dirty="0"/>
            </a:br>
            <a:endParaRPr lang="en-US" dirty="0"/>
          </a:p>
          <a:p>
            <a:pPr marL="181240" indent="-181240">
              <a:buFont typeface="Arial" pitchFamily="34" charset="0"/>
              <a:buChar char="•"/>
              <a:defRPr/>
            </a:pPr>
            <a:r>
              <a:rPr lang="en-US" dirty="0"/>
              <a:t>The fourth word is </a:t>
            </a:r>
            <a:r>
              <a:rPr lang="en-US" i="1" dirty="0"/>
              <a:t>cardiomyopathy</a:t>
            </a:r>
            <a:r>
              <a:rPr lang="en-US" dirty="0"/>
              <a:t>  (pronounced CARDIO-my-OPP-uh-thy (like theology). We are combining </a:t>
            </a:r>
            <a:r>
              <a:rPr lang="en-US" dirty="0" err="1"/>
              <a:t>cardi</a:t>
            </a:r>
            <a:r>
              <a:rPr lang="en-US" dirty="0"/>
              <a:t> or heart, and </a:t>
            </a:r>
            <a:r>
              <a:rPr lang="en-US" i="1" dirty="0"/>
              <a:t>my</a:t>
            </a:r>
            <a:r>
              <a:rPr lang="en-US" dirty="0"/>
              <a:t> or muscle, with </a:t>
            </a:r>
            <a:r>
              <a:rPr lang="en-US" i="1" dirty="0" err="1"/>
              <a:t>pathy</a:t>
            </a:r>
            <a:r>
              <a:rPr lang="en-US" dirty="0"/>
              <a:t> or disease.  We need to use combining vowels in order to connect each of these.  We will be using the vowel “o”.  The term </a:t>
            </a:r>
            <a:r>
              <a:rPr lang="en-US" dirty="0" err="1"/>
              <a:t>cardiomyopathy</a:t>
            </a:r>
            <a:r>
              <a:rPr lang="en-US" dirty="0"/>
              <a:t> is disease of the heart muscle.</a:t>
            </a:r>
          </a:p>
          <a:p>
            <a:pPr>
              <a:defRPr/>
            </a:pPr>
            <a:r>
              <a:rPr lang="en-US" dirty="0"/>
              <a:t> </a:t>
            </a:r>
          </a:p>
          <a:p>
            <a:pPr eaLnBrk="1" hangingPunct="1">
              <a:defRPr/>
            </a:pPr>
            <a:endParaRPr lang="en-US" dirty="0"/>
          </a:p>
        </p:txBody>
      </p:sp>
    </p:spTree>
    <p:extLst>
      <p:ext uri="{BB962C8B-B14F-4D97-AF65-F5344CB8AC3E}">
        <p14:creationId xmlns:p14="http://schemas.microsoft.com/office/powerpoint/2010/main" val="50522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7E81026-9411-4132-868F-02AA1C85A003}" type="slidenum">
              <a:rPr lang="en-US" altLang="en-US"/>
              <a:pPr/>
              <a:t>7</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Word roots are the </a:t>
            </a:r>
            <a:r>
              <a:rPr lang="en-US" altLang="en-US" b="1">
                <a:latin typeface="Arial" panose="020B0604020202020204" pitchFamily="34" charset="0"/>
              </a:rPr>
              <a:t>Core </a:t>
            </a:r>
            <a:r>
              <a:rPr lang="en-US" altLang="en-US">
                <a:latin typeface="Arial" panose="020B0604020202020204" pitchFamily="34" charset="0"/>
              </a:rPr>
              <a:t>part of the term.  They also provide the general meaning of  the word.  Word roots usually refers to a body part.  Examples include </a:t>
            </a:r>
          </a:p>
          <a:p>
            <a:endParaRPr lang="en-US" altLang="en-US">
              <a:latin typeface="Arial" panose="020B0604020202020204" pitchFamily="34" charset="0"/>
            </a:endParaRPr>
          </a:p>
          <a:p>
            <a:r>
              <a:rPr lang="en-US" altLang="en-US">
                <a:latin typeface="Arial" panose="020B0604020202020204" pitchFamily="34" charset="0"/>
              </a:rPr>
              <a:t>Oste (pronounced oss-tee)-- bone</a:t>
            </a:r>
          </a:p>
          <a:p>
            <a:r>
              <a:rPr lang="en-US" altLang="en-US">
                <a:latin typeface="Arial" panose="020B0604020202020204" pitchFamily="34" charset="0"/>
              </a:rPr>
              <a:t> </a:t>
            </a:r>
          </a:p>
          <a:p>
            <a:r>
              <a:rPr lang="en-US" altLang="en-US">
                <a:latin typeface="Arial" panose="020B0604020202020204" pitchFamily="34" charset="0"/>
              </a:rPr>
              <a:t>Cardi -- heart</a:t>
            </a:r>
          </a:p>
          <a:p>
            <a:r>
              <a:rPr lang="en-US" altLang="en-US">
                <a:latin typeface="Arial" panose="020B0604020202020204" pitchFamily="34" charset="0"/>
              </a:rPr>
              <a:t> </a:t>
            </a:r>
          </a:p>
          <a:p>
            <a:r>
              <a:rPr lang="en-US" altLang="en-US">
                <a:latin typeface="Arial" panose="020B0604020202020204" pitchFamily="34" charset="0"/>
              </a:rPr>
              <a:t>Rhino (pronounced rhino like rhinocerous) -- nose</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16960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577AC7-1C1E-417A-BA03-2879975358DE}" type="slidenum">
              <a:rPr lang="en-US" altLang="en-US"/>
              <a:pPr/>
              <a:t>8</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r>
              <a:rPr lang="en-US" altLang="en-US">
                <a:latin typeface="Arial" panose="020B0604020202020204" pitchFamily="34" charset="0"/>
              </a:rPr>
              <a:t>Combining Vowels  make it possible to pronounce long terms. Combining vowels combine two word parts such as between two word roots or between a word root and a suffix.  The vowel that is usually used is an “o”.  </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150122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870376-2CAD-468E-9985-9C8597605124}" type="slidenum">
              <a:rPr lang="en-US" altLang="en-US"/>
              <a:pPr/>
              <a:t>9</a:t>
            </a:fld>
            <a:endParaRPr lang="en-US" alt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Just like any language there are rules regarding the use of vowels.  The rule we see in this slide deals with the use of the combining vowel between a word root and a suffix.  </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If the suffix begins with a vowel, we do not use a combining vowel.  For example, in the word arthritis, ‘arthr’ means joint and ‘itis’ (pronounced ite-iss) means inflammation.  Typically, to combine the two we would use the combining vowel “o”...but because the suffix “itis” begins with a vowel, we would not use the “o”.  We would just connect the two words together to form the word ‘arthritis.’  </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If the suffix begins with a consonant, we </a:t>
            </a:r>
            <a:r>
              <a:rPr lang="en-US" altLang="en-US" i="1">
                <a:latin typeface="Arial" panose="020B0604020202020204" pitchFamily="34" charset="0"/>
              </a:rPr>
              <a:t>would</a:t>
            </a:r>
            <a:r>
              <a:rPr lang="en-US" altLang="en-US">
                <a:latin typeface="Arial" panose="020B0604020202020204" pitchFamily="34" charset="0"/>
              </a:rPr>
              <a:t> use the combining vowel and we would typically use the combining vowel “o”.  For example, in the word arthroscope, arthr means joint, scope means examine.  Since the suffix begins with a consonant, we would add the combining vowel to connect the two parts together to come up with ‘arthroscope.’(pronounced ARTH-ro-scope)</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341501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57FB80-85A1-4127-9E5A-9EC7673651B0}" type="slidenum">
              <a:rPr lang="en-US" altLang="en-US"/>
              <a:pPr/>
              <a:t>10</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next rule deals with using a combining vowel between two word roots. We typically will use the combining vowel between two root words even if the second word root begins with a vowel.  The example used is gastroenteritis (pronounced gas-tro-enter-ite-iss).  The first root word, G-A-S-T-R means stomach, the second root word is enter, which means pertaining to the intestine.  The last part of the word is itis, which mean inflammation..  </a:t>
            </a:r>
          </a:p>
        </p:txBody>
      </p:sp>
    </p:spTree>
    <p:extLst>
      <p:ext uri="{BB962C8B-B14F-4D97-AF65-F5344CB8AC3E}">
        <p14:creationId xmlns:p14="http://schemas.microsoft.com/office/powerpoint/2010/main" val="2261919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9B5765-D4A3-49CE-A26A-0252391DCCE3}" type="slidenum">
              <a:rPr lang="en-US" altLang="en-US"/>
              <a:pPr/>
              <a:t>11</a:t>
            </a:fld>
            <a:endParaRPr lang="en-US" alt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When we typically write word roots, we will include the combining vowel.  The format that is used is the word root followed by a slash and then the combining vowel.  Three examples are provided to illustrate this....cardio (pronounced CARD-ee-oh).....hepato (pronounced heh-PAT-oh ).....gastro (pronounced gastro)</a:t>
            </a:r>
          </a:p>
        </p:txBody>
      </p:sp>
    </p:spTree>
    <p:extLst>
      <p:ext uri="{BB962C8B-B14F-4D97-AF65-F5344CB8AC3E}">
        <p14:creationId xmlns:p14="http://schemas.microsoft.com/office/powerpoint/2010/main" val="13238027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B4D8DD0-36B7-4FE4-8861-84C18D86E7F3}" type="slidenum">
              <a:rPr lang="en-US" altLang="en-US"/>
              <a:pPr/>
              <a:t>12</a:t>
            </a:fld>
            <a:endParaRPr lang="en-US" altLang="en-US"/>
          </a:p>
        </p:txBody>
      </p:sp>
      <p:sp>
        <p:nvSpPr>
          <p:cNvPr id="40963"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ln/>
          <a:extLst/>
        </p:spPr>
        <p:txBody>
          <a:bodyPr/>
          <a:lstStyle/>
          <a:p>
            <a:pPr>
              <a:defRPr/>
            </a:pPr>
            <a:r>
              <a:rPr lang="en-US" dirty="0"/>
              <a:t>Examples of word roots and their combining vowel are illustrated here:</a:t>
            </a:r>
          </a:p>
          <a:p>
            <a:pPr marL="181240" indent="-181240">
              <a:buFont typeface="Arial" pitchFamily="34" charset="0"/>
              <a:buChar char="•"/>
              <a:defRPr/>
            </a:pPr>
            <a:r>
              <a:rPr lang="en-US" dirty="0" err="1"/>
              <a:t>arthro</a:t>
            </a:r>
            <a:r>
              <a:rPr lang="en-US" dirty="0"/>
              <a:t> - joint </a:t>
            </a:r>
          </a:p>
          <a:p>
            <a:pPr marL="181240" indent="-181240">
              <a:buFont typeface="Arial" pitchFamily="34" charset="0"/>
              <a:buChar char="•"/>
              <a:defRPr/>
            </a:pPr>
            <a:r>
              <a:rPr lang="en-US" dirty="0"/>
              <a:t>cardio - heart</a:t>
            </a:r>
          </a:p>
          <a:p>
            <a:pPr marL="181240" indent="-181240">
              <a:buFont typeface="Arial" pitchFamily="34" charset="0"/>
              <a:buChar char="•"/>
              <a:defRPr/>
            </a:pPr>
            <a:r>
              <a:rPr lang="en-US" dirty="0"/>
              <a:t> </a:t>
            </a:r>
            <a:r>
              <a:rPr lang="en-US" dirty="0" err="1"/>
              <a:t>dermato</a:t>
            </a:r>
            <a:r>
              <a:rPr lang="en-US" dirty="0"/>
              <a:t> (pronounced Der-MAT-oh) - skin</a:t>
            </a:r>
          </a:p>
          <a:p>
            <a:pPr marL="181240" indent="-181240">
              <a:buFont typeface="Arial" pitchFamily="34" charset="0"/>
              <a:buChar char="•"/>
              <a:defRPr/>
            </a:pPr>
            <a:r>
              <a:rPr lang="en-US" dirty="0"/>
              <a:t> </a:t>
            </a:r>
            <a:r>
              <a:rPr lang="en-US" dirty="0" err="1"/>
              <a:t>entero</a:t>
            </a:r>
            <a:r>
              <a:rPr lang="en-US" dirty="0"/>
              <a:t> (pronounced EN-</a:t>
            </a:r>
            <a:r>
              <a:rPr lang="en-US" dirty="0" err="1"/>
              <a:t>tero</a:t>
            </a:r>
            <a:r>
              <a:rPr lang="en-US" dirty="0"/>
              <a:t>) - small intestine</a:t>
            </a:r>
          </a:p>
          <a:p>
            <a:pPr marL="181240" indent="-181240">
              <a:buFont typeface="Arial" pitchFamily="34" charset="0"/>
              <a:buChar char="•"/>
              <a:defRPr/>
            </a:pPr>
            <a:r>
              <a:rPr lang="en-US" dirty="0"/>
              <a:t> gastro - stomach</a:t>
            </a:r>
          </a:p>
          <a:p>
            <a:pPr marL="181240" indent="-181240">
              <a:buFont typeface="Arial" pitchFamily="34" charset="0"/>
              <a:buChar char="•"/>
              <a:defRPr/>
            </a:pPr>
            <a:r>
              <a:rPr lang="en-US" dirty="0"/>
              <a:t> </a:t>
            </a:r>
            <a:r>
              <a:rPr lang="en-US" dirty="0" err="1"/>
              <a:t>hemato</a:t>
            </a:r>
            <a:r>
              <a:rPr lang="en-US" dirty="0"/>
              <a:t>  (pronounced </a:t>
            </a:r>
            <a:r>
              <a:rPr lang="en-US" dirty="0" err="1"/>
              <a:t>hee</a:t>
            </a:r>
            <a:r>
              <a:rPr lang="en-US" dirty="0"/>
              <a:t>-mat-oh) - blood</a:t>
            </a:r>
          </a:p>
          <a:p>
            <a:pPr marL="181240" indent="-181240">
              <a:buFont typeface="Arial" pitchFamily="34" charset="0"/>
              <a:buChar char="•"/>
              <a:defRPr/>
            </a:pPr>
            <a:r>
              <a:rPr lang="en-US" dirty="0"/>
              <a:t> </a:t>
            </a:r>
            <a:r>
              <a:rPr lang="en-US" dirty="0" err="1"/>
              <a:t>nephro</a:t>
            </a:r>
            <a:r>
              <a:rPr lang="en-US" dirty="0"/>
              <a:t> - kidney</a:t>
            </a:r>
          </a:p>
          <a:p>
            <a:pPr marL="181240" indent="-181240">
              <a:buFont typeface="Arial" pitchFamily="34" charset="0"/>
              <a:buChar char="•"/>
              <a:defRPr/>
            </a:pPr>
            <a:r>
              <a:rPr lang="en-US" dirty="0"/>
              <a:t> </a:t>
            </a:r>
            <a:r>
              <a:rPr lang="en-US" dirty="0" err="1"/>
              <a:t>neuro</a:t>
            </a:r>
            <a:r>
              <a:rPr lang="en-US" dirty="0"/>
              <a:t> - nerve </a:t>
            </a:r>
          </a:p>
          <a:p>
            <a:pPr marL="181240" indent="-181240">
              <a:buFont typeface="Arial" pitchFamily="34" charset="0"/>
              <a:buChar char="•"/>
              <a:defRPr/>
            </a:pPr>
            <a:r>
              <a:rPr lang="en-US" dirty="0"/>
              <a:t> </a:t>
            </a:r>
            <a:r>
              <a:rPr lang="en-US" dirty="0" err="1"/>
              <a:t>oto</a:t>
            </a:r>
            <a:r>
              <a:rPr lang="en-US" dirty="0"/>
              <a:t> (pronounced  oh-toe) - ear</a:t>
            </a:r>
          </a:p>
          <a:p>
            <a:pPr marL="181240" indent="-181240">
              <a:buFont typeface="Arial" pitchFamily="34" charset="0"/>
              <a:buChar char="•"/>
              <a:defRPr/>
            </a:pPr>
            <a:r>
              <a:rPr lang="en-US" dirty="0"/>
              <a:t> </a:t>
            </a:r>
            <a:r>
              <a:rPr lang="it-IT" dirty="0"/>
              <a:t>pulmono (pronounced PULL-muh-no)- lung </a:t>
            </a:r>
            <a:endParaRPr lang="en-US" dirty="0"/>
          </a:p>
          <a:p>
            <a:pPr marL="181240" indent="-181240">
              <a:buFont typeface="Arial" pitchFamily="34" charset="0"/>
              <a:buChar char="•"/>
              <a:defRPr/>
            </a:pPr>
            <a:r>
              <a:rPr lang="it-IT" dirty="0"/>
              <a:t> rhino - nose </a:t>
            </a:r>
            <a:endParaRPr lang="en-US" dirty="0"/>
          </a:p>
          <a:p>
            <a:pPr marL="181240" indent="-181240">
              <a:buFont typeface="Arial" pitchFamily="34" charset="0"/>
              <a:buChar char="•"/>
              <a:defRPr/>
            </a:pPr>
            <a:r>
              <a:rPr lang="it-IT" dirty="0"/>
              <a:t> </a:t>
            </a:r>
            <a:r>
              <a:rPr lang="en-US" dirty="0" err="1"/>
              <a:t>uro</a:t>
            </a:r>
            <a:r>
              <a:rPr lang="en-US" dirty="0"/>
              <a:t> (pronounced  You-</a:t>
            </a:r>
            <a:r>
              <a:rPr lang="en-US" dirty="0" err="1"/>
              <a:t>ro</a:t>
            </a:r>
            <a:r>
              <a:rPr lang="en-US" dirty="0"/>
              <a:t>) - urine, urinary system</a:t>
            </a:r>
          </a:p>
        </p:txBody>
      </p:sp>
    </p:spTree>
    <p:extLst>
      <p:ext uri="{BB962C8B-B14F-4D97-AF65-F5344CB8AC3E}">
        <p14:creationId xmlns:p14="http://schemas.microsoft.com/office/powerpoint/2010/main" val="76958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Arial" panose="020B0604020202020204" pitchFamily="34" charset="0"/>
              </a:rPr>
              <a:t>This concludes Lecture a of Understanding Medical Words.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In summary, we covered some general concepts regarding medical terminology, focusing primarily on word roots and combining vowels.</a:t>
            </a:r>
          </a:p>
        </p:txBody>
      </p:sp>
      <p:sp>
        <p:nvSpPr>
          <p:cNvPr id="41988"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41989"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900F17-FDC6-4ACC-AFC0-5CC774FB7C1B}" type="slidenum">
              <a:rPr lang="en-US" altLang="en-US">
                <a:solidFill>
                  <a:srgbClr val="000000"/>
                </a:solidFill>
              </a:rPr>
              <a:pPr/>
              <a:t>13</a:t>
            </a:fld>
            <a:endParaRPr lang="en-US" altLang="en-US">
              <a:solidFill>
                <a:srgbClr val="000000"/>
              </a:solidFill>
            </a:endParaRPr>
          </a:p>
        </p:txBody>
      </p:sp>
    </p:spTree>
    <p:extLst>
      <p:ext uri="{BB962C8B-B14F-4D97-AF65-F5344CB8AC3E}">
        <p14:creationId xmlns:p14="http://schemas.microsoft.com/office/powerpoint/2010/main" val="689162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 Audio”</a:t>
            </a:r>
          </a:p>
        </p:txBody>
      </p:sp>
      <p:sp>
        <p:nvSpPr>
          <p:cNvPr id="4301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301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395C51C-D9E8-4963-ADD2-E8324BFB3253}" type="slidenum">
              <a:rPr lang="en-US" altLang="en-US"/>
              <a:pPr/>
              <a:t>14</a:t>
            </a:fld>
            <a:endParaRPr lang="en-US" altLang="en-US"/>
          </a:p>
        </p:txBody>
      </p:sp>
    </p:spTree>
    <p:extLst>
      <p:ext uri="{BB962C8B-B14F-4D97-AF65-F5344CB8AC3E}">
        <p14:creationId xmlns:p14="http://schemas.microsoft.com/office/powerpoint/2010/main" val="3086104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a:p>
            <a:endParaRPr lang="en-US" dirty="0"/>
          </a:p>
        </p:txBody>
      </p:sp>
      <p:sp>
        <p:nvSpPr>
          <p:cNvPr id="4" name="Footer Placeholder 3"/>
          <p:cNvSpPr>
            <a:spLocks noGrp="1"/>
          </p:cNvSpPr>
          <p:nvPr>
            <p:ph type="ftr" sz="quarter" idx="10"/>
          </p:nvPr>
        </p:nvSpPr>
        <p:spPr/>
        <p:txBody>
          <a:bodyPr/>
          <a:lstStyle/>
          <a:p>
            <a:pPr>
              <a:defRPr/>
            </a:pPr>
            <a:r>
              <a:rPr lang="en-US">
                <a:solidFill>
                  <a:prstClr val="black"/>
                </a:solidFill>
              </a:rPr>
              <a:t>Health IT Workforce Curriculum Version 4.0</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solidFill>
                  <a:prstClr val="black"/>
                </a:solidFill>
              </a:rPr>
              <a:pPr/>
              <a:t>15</a:t>
            </a:fld>
            <a:endParaRPr lang="en-US" altLang="en-US">
              <a:solidFill>
                <a:prstClr val="black"/>
              </a:solidFill>
            </a:endParaRPr>
          </a:p>
        </p:txBody>
      </p:sp>
    </p:spTree>
    <p:extLst>
      <p:ext uri="{BB962C8B-B14F-4D97-AF65-F5344CB8AC3E}">
        <p14:creationId xmlns:p14="http://schemas.microsoft.com/office/powerpoint/2010/main" val="3293726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Welcome to Terminology in Health Care and Public Health Settings, Understanding Medical Words.  This is lecture B, Prefixes and Suffixes. In this second lecture of Understanding Medical Words, we will cover prefixes, suffixes,  word building and singular and plural endings.</a:t>
            </a:r>
          </a:p>
          <a:p>
            <a:endParaRPr lang="en-US" altLang="en-US">
              <a:latin typeface="Arial" panose="020B0604020202020204" pitchFamily="34" charset="0"/>
            </a:endParaRPr>
          </a:p>
          <a:p>
            <a:pPr eaLnBrk="1" hangingPunct="1">
              <a:spcBef>
                <a:spcPct val="0"/>
              </a:spcBef>
            </a:pPr>
            <a:endParaRPr lang="en-US" altLang="en-US">
              <a:latin typeface="Arial" panose="020B0604020202020204" pitchFamily="34" charset="0"/>
            </a:endParaRPr>
          </a:p>
        </p:txBody>
      </p:sp>
      <p:sp>
        <p:nvSpPr>
          <p:cNvPr id="3891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891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895227-399A-4572-8D6E-F242AB92B984}" type="slidenum">
              <a:rPr lang="en-US" altLang="en-US"/>
              <a:pPr/>
              <a:t>16</a:t>
            </a:fld>
            <a:endParaRPr lang="en-US" altLang="en-US"/>
          </a:p>
        </p:txBody>
      </p:sp>
    </p:spTree>
    <p:extLst>
      <p:ext uri="{BB962C8B-B14F-4D97-AF65-F5344CB8AC3E}">
        <p14:creationId xmlns:p14="http://schemas.microsoft.com/office/powerpoint/2010/main" val="833734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extLst/>
        </p:spPr>
        <p:txBody>
          <a:bodyPr/>
          <a:lstStyle/>
          <a:p>
            <a:pPr eaLnBrk="1" hangingPunct="1">
              <a:spcBef>
                <a:spcPct val="0"/>
              </a:spcBef>
              <a:defRPr/>
            </a:pPr>
            <a:r>
              <a:rPr lang="en-US" dirty="0"/>
              <a:t>The Objectives for this unit, Understanding Medical Words, are to:</a:t>
            </a:r>
          </a:p>
          <a:p>
            <a:pPr marL="171450" indent="-171450" eaLnBrk="1" hangingPunct="1">
              <a:buFont typeface="Arial" pitchFamily="34" charset="0"/>
              <a:buChar char="•"/>
              <a:defRPr/>
            </a:pPr>
            <a:r>
              <a:rPr lang="en-US" dirty="0"/>
              <a:t>Discuss the four parts of medical terms</a:t>
            </a:r>
          </a:p>
          <a:p>
            <a:pPr marL="171450" indent="-171450" eaLnBrk="1" hangingPunct="1">
              <a:buFont typeface="Arial" pitchFamily="34" charset="0"/>
              <a:buChar char="•"/>
              <a:defRPr/>
            </a:pPr>
            <a:r>
              <a:rPr lang="en-US" dirty="0"/>
              <a:t>Recognize word roots and combining forms</a:t>
            </a:r>
          </a:p>
          <a:p>
            <a:pPr marL="171450" indent="-171450" eaLnBrk="1" hangingPunct="1">
              <a:buFont typeface="Arial" pitchFamily="34" charset="0"/>
              <a:buChar char="•"/>
              <a:defRPr/>
            </a:pPr>
            <a:r>
              <a:rPr lang="en-US" dirty="0"/>
              <a:t>Identify the most common prefixes and suffixes</a:t>
            </a:r>
          </a:p>
          <a:p>
            <a:pPr marL="171450" indent="-171450" eaLnBrk="1" hangingPunct="1">
              <a:buFont typeface="Arial" pitchFamily="34" charset="0"/>
              <a:buChar char="•"/>
              <a:defRPr/>
            </a:pPr>
            <a:r>
              <a:rPr lang="en-US" dirty="0"/>
              <a:t>Describe the anatomical positions</a:t>
            </a:r>
          </a:p>
          <a:p>
            <a:pPr marL="171450" indent="-171450" eaLnBrk="1" hangingPunct="1">
              <a:buFont typeface="Arial" pitchFamily="34" charset="0"/>
              <a:buChar char="•"/>
              <a:defRPr/>
            </a:pPr>
            <a:r>
              <a:rPr lang="en-US" dirty="0"/>
              <a:t>Define the body planes</a:t>
            </a:r>
          </a:p>
          <a:p>
            <a:pPr marL="171450" indent="-171450" eaLnBrk="1" hangingPunct="1">
              <a:buFont typeface="Arial" pitchFamily="34" charset="0"/>
              <a:buChar char="•"/>
              <a:defRPr/>
            </a:pPr>
            <a:r>
              <a:rPr lang="en-US" dirty="0"/>
              <a:t>Identify regions of the body</a:t>
            </a:r>
          </a:p>
          <a:p>
            <a:pPr marL="171450" indent="-171450" eaLnBrk="1" hangingPunct="1">
              <a:buFont typeface="Arial" pitchFamily="34" charset="0"/>
              <a:buChar char="•"/>
              <a:defRPr/>
            </a:pPr>
            <a:r>
              <a:rPr lang="en-US" dirty="0"/>
              <a:t>Define directional and positional terms</a:t>
            </a:r>
          </a:p>
          <a:p>
            <a:pPr marL="171450" indent="-171450" eaLnBrk="1" hangingPunct="1">
              <a:buFont typeface="Arial" pitchFamily="34" charset="0"/>
              <a:buChar char="•"/>
              <a:defRPr/>
            </a:pPr>
            <a:r>
              <a:rPr lang="en-US" dirty="0"/>
              <a:t>Build, divide, spell and pronounce common medical words</a:t>
            </a:r>
          </a:p>
          <a:p>
            <a:pPr eaLnBrk="1" hangingPunct="1">
              <a:buFont typeface="Arial" pitchFamily="34" charset="0"/>
              <a:buNone/>
              <a:defRPr/>
            </a:pPr>
            <a:endParaRPr lang="en-US" dirty="0"/>
          </a:p>
        </p:txBody>
      </p:sp>
      <p:sp>
        <p:nvSpPr>
          <p:cNvPr id="39940"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39941"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7A5341C-BC88-4F34-B042-974B879CA364}" type="slidenum">
              <a:rPr lang="en-US" altLang="en-US">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3588948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01B08C-8BDC-4E70-BCAC-0A24A82CE982}" type="slidenum">
              <a:rPr lang="en-US" altLang="en-US"/>
              <a:pPr/>
              <a:t>18</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 prefix is added to the beginning of a term.  The prefix may provide additional meaning such as the location of an organ, the number of parts, or the time or frequency.  </a:t>
            </a:r>
          </a:p>
          <a:p>
            <a:r>
              <a:rPr lang="en-US" altLang="en-US">
                <a:latin typeface="Arial" panose="020B0604020202020204" pitchFamily="34" charset="0"/>
              </a:rPr>
              <a:t> </a:t>
            </a:r>
          </a:p>
          <a:p>
            <a:r>
              <a:rPr lang="en-US" altLang="en-US">
                <a:latin typeface="Arial" panose="020B0604020202020204" pitchFamily="34" charset="0"/>
              </a:rPr>
              <a:t>As an example of Location of organ, inter, means between.</a:t>
            </a:r>
          </a:p>
          <a:p>
            <a:r>
              <a:rPr lang="en-US" altLang="en-US">
                <a:latin typeface="Arial" panose="020B0604020202020204" pitchFamily="34" charset="0"/>
              </a:rPr>
              <a:t> </a:t>
            </a:r>
          </a:p>
          <a:p>
            <a:r>
              <a:rPr lang="en-US" altLang="en-US">
                <a:latin typeface="Arial" panose="020B0604020202020204" pitchFamily="34" charset="0"/>
              </a:rPr>
              <a:t>As an example for Number of parts, hemi means half.</a:t>
            </a:r>
          </a:p>
          <a:p>
            <a:r>
              <a:rPr lang="en-US" altLang="en-US">
                <a:latin typeface="Arial" panose="020B0604020202020204" pitchFamily="34" charset="0"/>
              </a:rPr>
              <a:t> </a:t>
            </a:r>
          </a:p>
          <a:p>
            <a:r>
              <a:rPr lang="en-US" altLang="en-US">
                <a:latin typeface="Arial" panose="020B0604020202020204" pitchFamily="34" charset="0"/>
              </a:rPr>
              <a:t>And an example for time or frequency, pre means before.</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576653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38A5FFA-934D-4045-9C46-B7CF680D7993}" type="slidenum">
              <a:rPr lang="en-US" altLang="en-US"/>
              <a:pPr/>
              <a:t>19</a:t>
            </a:fld>
            <a:endParaRPr lang="en-US" alt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Here are more examples of prefixes and their meanings:</a:t>
            </a:r>
          </a:p>
          <a:p>
            <a:r>
              <a:rPr lang="en-US" altLang="en-US">
                <a:latin typeface="Arial" panose="020B0604020202020204" pitchFamily="34" charset="0"/>
              </a:rPr>
              <a:t> </a:t>
            </a:r>
          </a:p>
          <a:p>
            <a:r>
              <a:rPr lang="en-US" altLang="en-US">
                <a:latin typeface="Arial" panose="020B0604020202020204" pitchFamily="34" charset="0"/>
              </a:rPr>
              <a:t>“ab” means away from</a:t>
            </a:r>
          </a:p>
          <a:p>
            <a:r>
              <a:rPr lang="en-US" altLang="en-US">
                <a:latin typeface="Arial" panose="020B0604020202020204" pitchFamily="34" charset="0"/>
              </a:rPr>
              <a:t> </a:t>
            </a:r>
          </a:p>
          <a:p>
            <a:r>
              <a:rPr lang="en-US" altLang="en-US">
                <a:latin typeface="Arial" panose="020B0604020202020204" pitchFamily="34" charset="0"/>
              </a:rPr>
              <a:t>“ante” means before or forward</a:t>
            </a:r>
          </a:p>
          <a:p>
            <a:r>
              <a:rPr lang="en-US" altLang="en-US">
                <a:latin typeface="Arial" panose="020B0604020202020204" pitchFamily="34" charset="0"/>
              </a:rPr>
              <a:t> </a:t>
            </a:r>
          </a:p>
          <a:p>
            <a:r>
              <a:rPr lang="en-US" altLang="en-US">
                <a:latin typeface="Arial" panose="020B0604020202020204" pitchFamily="34" charset="0"/>
              </a:rPr>
              <a:t>“brady” means slow</a:t>
            </a:r>
          </a:p>
          <a:p>
            <a:r>
              <a:rPr lang="en-US" altLang="en-US">
                <a:latin typeface="Arial" panose="020B0604020202020204" pitchFamily="34" charset="0"/>
              </a:rPr>
              <a:t> </a:t>
            </a:r>
          </a:p>
          <a:p>
            <a:r>
              <a:rPr lang="en-US" altLang="en-US">
                <a:latin typeface="Arial" panose="020B0604020202020204" pitchFamily="34" charset="0"/>
              </a:rPr>
              <a:t>“endo” means within or inner</a:t>
            </a:r>
          </a:p>
          <a:p>
            <a:r>
              <a:rPr lang="en-US" altLang="en-US">
                <a:latin typeface="Arial" panose="020B0604020202020204" pitchFamily="34" charset="0"/>
              </a:rPr>
              <a:t> </a:t>
            </a:r>
          </a:p>
          <a:p>
            <a:r>
              <a:rPr lang="en-US" altLang="en-US">
                <a:latin typeface="Arial" panose="020B0604020202020204" pitchFamily="34" charset="0"/>
              </a:rPr>
              <a:t>“hyper” means above or beyond</a:t>
            </a:r>
          </a:p>
          <a:p>
            <a:r>
              <a:rPr lang="en-US" altLang="en-US">
                <a:latin typeface="Arial" panose="020B0604020202020204" pitchFamily="34" charset="0"/>
              </a:rPr>
              <a:t> </a:t>
            </a:r>
          </a:p>
          <a:p>
            <a:r>
              <a:rPr lang="en-US" altLang="en-US">
                <a:latin typeface="Arial" panose="020B0604020202020204" pitchFamily="34" charset="0"/>
              </a:rPr>
              <a:t>“hypo” means under or deficient</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448418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FECF000-9A65-4661-A060-DE4C2142157D}" type="slidenum">
              <a:rPr lang="en-US" altLang="en-US"/>
              <a:pPr/>
              <a:t>20</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Here are more examples of prefixes and their meanings:</a:t>
            </a:r>
          </a:p>
          <a:p>
            <a:r>
              <a:rPr lang="en-US" altLang="en-US">
                <a:latin typeface="Arial" panose="020B0604020202020204" pitchFamily="34" charset="0"/>
              </a:rPr>
              <a:t>“infra” means beneath or below</a:t>
            </a:r>
          </a:p>
          <a:p>
            <a:r>
              <a:rPr lang="en-US" altLang="en-US">
                <a:latin typeface="Arial" panose="020B0604020202020204" pitchFamily="34" charset="0"/>
              </a:rPr>
              <a:t>“inter” means among or between</a:t>
            </a:r>
          </a:p>
          <a:p>
            <a:r>
              <a:rPr lang="en-US" altLang="en-US">
                <a:latin typeface="Arial" panose="020B0604020202020204" pitchFamily="34" charset="0"/>
              </a:rPr>
              <a:t>“macro” means large</a:t>
            </a:r>
          </a:p>
          <a:p>
            <a:r>
              <a:rPr lang="en-US" altLang="en-US">
                <a:latin typeface="Arial" panose="020B0604020202020204" pitchFamily="34" charset="0"/>
              </a:rPr>
              <a:t>“micro” means small</a:t>
            </a:r>
          </a:p>
          <a:p>
            <a:r>
              <a:rPr lang="en-US" altLang="en-US">
                <a:latin typeface="Arial" panose="020B0604020202020204" pitchFamily="34" charset="0"/>
              </a:rPr>
              <a:t>“peri” (pronounced perry) means around</a:t>
            </a:r>
          </a:p>
          <a:p>
            <a:r>
              <a:rPr lang="en-US" altLang="en-US">
                <a:latin typeface="Arial" panose="020B0604020202020204" pitchFamily="34" charset="0"/>
              </a:rPr>
              <a:t>“post” means after or behind</a:t>
            </a:r>
          </a:p>
          <a:p>
            <a:r>
              <a:rPr lang="en-US" altLang="en-US">
                <a:latin typeface="Arial" panose="020B0604020202020204" pitchFamily="34" charset="0"/>
              </a:rPr>
              <a:t>“pre” means before or in front of</a:t>
            </a:r>
          </a:p>
        </p:txBody>
      </p:sp>
    </p:spTree>
    <p:extLst>
      <p:ext uri="{BB962C8B-B14F-4D97-AF65-F5344CB8AC3E}">
        <p14:creationId xmlns:p14="http://schemas.microsoft.com/office/powerpoint/2010/main" val="8980983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C2D93C-3F2E-4C3A-AECD-4245DD2853B2}" type="slidenum">
              <a:rPr lang="en-US" altLang="en-US"/>
              <a:pPr/>
              <a:t>21</a:t>
            </a:fld>
            <a:endParaRPr lang="en-US" alt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Here are our final examples of prefixes and their meanings:</a:t>
            </a:r>
          </a:p>
          <a:p>
            <a:r>
              <a:rPr lang="en-US" altLang="en-US">
                <a:latin typeface="Arial" panose="020B0604020202020204" pitchFamily="34" charset="0"/>
              </a:rPr>
              <a:t>“retro” means backward or behind</a:t>
            </a:r>
          </a:p>
          <a:p>
            <a:r>
              <a:rPr lang="en-US" altLang="en-US">
                <a:latin typeface="Arial" panose="020B0604020202020204" pitchFamily="34" charset="0"/>
              </a:rPr>
              <a:t>“sub” means	below or under</a:t>
            </a:r>
          </a:p>
          <a:p>
            <a:r>
              <a:rPr lang="en-US" altLang="en-US">
                <a:latin typeface="Arial" panose="020B0604020202020204" pitchFamily="34" charset="0"/>
              </a:rPr>
              <a:t>“super” means above or excess</a:t>
            </a:r>
          </a:p>
          <a:p>
            <a:r>
              <a:rPr lang="en-US" altLang="en-US">
                <a:latin typeface="Arial" panose="020B0604020202020204" pitchFamily="34" charset="0"/>
              </a:rPr>
              <a:t>“tachy” (pronounced tacky) means fast</a:t>
            </a:r>
          </a:p>
          <a:p>
            <a:r>
              <a:rPr lang="en-US" altLang="en-US">
                <a:latin typeface="Arial" panose="020B0604020202020204" pitchFamily="34" charset="0"/>
              </a:rPr>
              <a:t>“trans” means across or through</a:t>
            </a:r>
          </a:p>
          <a:p>
            <a:r>
              <a:rPr lang="en-US" altLang="en-US">
                <a:latin typeface="Arial" panose="020B0604020202020204" pitchFamily="34" charset="0"/>
              </a:rPr>
              <a:t>“ultra” means beyond or excess</a:t>
            </a:r>
          </a:p>
          <a:p>
            <a:endParaRPr lang="en-US" altLang="en-US">
              <a:latin typeface="Arial" panose="020B0604020202020204" pitchFamily="34" charset="0"/>
            </a:endParaRPr>
          </a:p>
          <a:p>
            <a:r>
              <a:rPr lang="en-US" altLang="en-US">
                <a:latin typeface="Arial" panose="020B0604020202020204" pitchFamily="34" charset="0"/>
              </a:rPr>
              <a:t>Memorizing this list of prefixes will be extremely helpful to you as you proceed with your study of medical terminology.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99967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3B5530-3E70-4355-AF76-B70B9192C03E}" type="slidenum">
              <a:rPr lang="en-US" altLang="en-US"/>
              <a:pPr/>
              <a:t>22</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Now let’s move on to our study of the suffix.  A suffix is attached to the end of a term.  The suffix may provide additional meaning about the condition, disease, or procedure such as:</a:t>
            </a:r>
          </a:p>
          <a:p>
            <a:r>
              <a:rPr lang="en-US" altLang="en-US">
                <a:latin typeface="Arial" panose="020B0604020202020204" pitchFamily="34" charset="0"/>
              </a:rPr>
              <a:t> </a:t>
            </a:r>
          </a:p>
          <a:p>
            <a:r>
              <a:rPr lang="en-US" altLang="en-US" b="1">
                <a:latin typeface="Arial" panose="020B0604020202020204" pitchFamily="34" charset="0"/>
              </a:rPr>
              <a:t>condition</a:t>
            </a:r>
            <a:r>
              <a:rPr lang="en-US" altLang="en-US">
                <a:latin typeface="Arial" panose="020B0604020202020204" pitchFamily="34" charset="0"/>
              </a:rPr>
              <a:t>	 “algia” (pronounced AL-juh) means pain </a:t>
            </a:r>
            <a:br>
              <a:rPr lang="en-US" altLang="en-US">
                <a:latin typeface="Arial" panose="020B0604020202020204" pitchFamily="34" charset="0"/>
              </a:rPr>
            </a:br>
            <a:endParaRPr lang="en-US" altLang="en-US">
              <a:latin typeface="Arial" panose="020B0604020202020204" pitchFamily="34" charset="0"/>
            </a:endParaRPr>
          </a:p>
          <a:p>
            <a:r>
              <a:rPr lang="en-US" altLang="en-US" b="1">
                <a:latin typeface="Arial" panose="020B0604020202020204" pitchFamily="34" charset="0"/>
              </a:rPr>
              <a:t>disease</a:t>
            </a:r>
            <a:r>
              <a:rPr lang="en-US" altLang="en-US">
                <a:latin typeface="Arial" panose="020B0604020202020204" pitchFamily="34" charset="0"/>
              </a:rPr>
              <a:t>	 “itis“ (pronounced like the ending of appendicitis) means inflammation</a:t>
            </a:r>
          </a:p>
          <a:p>
            <a:r>
              <a:rPr lang="en-US" altLang="en-US">
                <a:latin typeface="Arial" panose="020B0604020202020204" pitchFamily="34" charset="0"/>
              </a:rPr>
              <a:t> </a:t>
            </a:r>
          </a:p>
          <a:p>
            <a:r>
              <a:rPr lang="en-US" altLang="en-US" b="1">
                <a:latin typeface="Arial" panose="020B0604020202020204" pitchFamily="34" charset="0"/>
              </a:rPr>
              <a:t>procedure</a:t>
            </a:r>
            <a:r>
              <a:rPr lang="en-US" altLang="en-US">
                <a:latin typeface="Arial" panose="020B0604020202020204" pitchFamily="34" charset="0"/>
              </a:rPr>
              <a:t>	 “ectomy”  means removal of</a:t>
            </a:r>
          </a:p>
          <a:p>
            <a:r>
              <a:rPr lang="en-US" altLang="en-US">
                <a:latin typeface="Arial" panose="020B0604020202020204" pitchFamily="34" charset="0"/>
              </a:rPr>
              <a:t> </a:t>
            </a:r>
          </a:p>
          <a:p>
            <a:r>
              <a:rPr lang="en-US" altLang="en-US">
                <a:latin typeface="Arial" panose="020B0604020202020204" pitchFamily="34" charset="0"/>
              </a:rPr>
              <a:t>All medical terms must have a suffix.  This is the only mandatory word part.</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31078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30D14B-FD43-4B11-8AF0-9B1BF4BB0825}" type="slidenum">
              <a:rPr lang="en-US" altLang="en-US"/>
              <a:pPr/>
              <a:t>23</a:t>
            </a:fld>
            <a:endParaRPr lang="en-US" alt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Here are more examples of suffixes and their meanings:</a:t>
            </a:r>
          </a:p>
          <a:p>
            <a:r>
              <a:rPr lang="en-US" altLang="en-US">
                <a:latin typeface="Arial" panose="020B0604020202020204" pitchFamily="34" charset="0"/>
              </a:rPr>
              <a:t> </a:t>
            </a:r>
          </a:p>
          <a:p>
            <a:r>
              <a:rPr lang="en-US" altLang="en-US">
                <a:latin typeface="Arial" panose="020B0604020202020204" pitchFamily="34" charset="0"/>
              </a:rPr>
              <a:t>“algia” means pain</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“cise” (pronounce size) means cut</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“dynia” (pronounced dinn-knee-uah) means pain or swelling</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“ectasis” (pronounced eck-tuh-sis) means dilatation</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‘itis" means inflammation</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“logy” (pronounced lah-gee) means the study of</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“lysis” (pronounced lis-sis) means destruction</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452888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A4849E-7C8C-4925-A4C7-78D0B2FD693F}" type="slidenum">
              <a:rPr lang="en-US" altLang="en-US"/>
              <a:pPr/>
              <a:t>24</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And here are a few more examples of suffixes and their meanings:</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“megaly” (pronounced MEGG-uh-lee) means enlargement or large</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“oma” (pronounced oh-muh) means tumor</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“osis” pronounce oh-sis) means condition, usually abnormal</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“pathy” (pronounced path-ee) means disease</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“rrhea” (pronounced ree-uh) means discharge or flow</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“sclerosis” pronounced  SCLER-oh-sis) means hardening</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“stenosis” (pronounced STENN-oh-sis) means narrowing</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“taxis” (pronounced TAX-iss) means movement</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 “trophy” means growth</a:t>
            </a:r>
          </a:p>
        </p:txBody>
      </p:sp>
    </p:spTree>
    <p:extLst>
      <p:ext uri="{BB962C8B-B14F-4D97-AF65-F5344CB8AC3E}">
        <p14:creationId xmlns:p14="http://schemas.microsoft.com/office/powerpoint/2010/main" val="408146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28DC43-10D4-4AB7-87A6-28F617BECBCF}" type="slidenum">
              <a:rPr lang="en-US" altLang="en-US"/>
              <a:pPr/>
              <a:t>25</a:t>
            </a:fld>
            <a:endParaRPr lang="en-US" alt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 suffix may be used to convert a </a:t>
            </a:r>
            <a:r>
              <a:rPr lang="en-US" altLang="en-US" b="1">
                <a:latin typeface="Arial" panose="020B0604020202020204" pitchFamily="34" charset="0"/>
              </a:rPr>
              <a:t>word root </a:t>
            </a:r>
            <a:r>
              <a:rPr lang="en-US" altLang="en-US">
                <a:latin typeface="Arial" panose="020B0604020202020204" pitchFamily="34" charset="0"/>
              </a:rPr>
              <a:t>into an adjective and a </a:t>
            </a:r>
            <a:r>
              <a:rPr lang="en-US" altLang="en-US" b="1">
                <a:latin typeface="Arial" panose="020B0604020202020204" pitchFamily="34" charset="0"/>
              </a:rPr>
              <a:t>complete </a:t>
            </a:r>
            <a:r>
              <a:rPr lang="en-US" altLang="en-US">
                <a:latin typeface="Arial" panose="020B0604020202020204" pitchFamily="34" charset="0"/>
              </a:rPr>
              <a:t>word.   Adjective suffixes typically mean </a:t>
            </a:r>
            <a:r>
              <a:rPr lang="en-US" altLang="en-US" b="1" i="1">
                <a:latin typeface="Arial" panose="020B0604020202020204" pitchFamily="34" charset="0"/>
              </a:rPr>
              <a:t>pertaining to.  This </a:t>
            </a:r>
            <a:r>
              <a:rPr lang="en-US" altLang="en-US" i="1">
                <a:latin typeface="Arial" panose="020B0604020202020204" pitchFamily="34" charset="0"/>
              </a:rPr>
              <a:t>n</a:t>
            </a:r>
            <a:r>
              <a:rPr lang="en-US" altLang="en-US">
                <a:latin typeface="Arial" panose="020B0604020202020204" pitchFamily="34" charset="0"/>
              </a:rPr>
              <a:t>ew word can then be used to modify another word.</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6322321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125504F-255C-4E38-A747-152B2A8AC6F9}" type="slidenum">
              <a:rPr lang="en-US" altLang="en-US"/>
              <a:pPr/>
              <a:t>26</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To state that a patient has an ulcer in his stomach, we take the word root gastro, which means stomach, and then add the suffix “ic” which means pertaining.  We therefore get gastric, or pertaining to the stomach.  So, a gastric ulcer is an ulcer that is found in the stomach.</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49243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B0359C7-6E7D-484F-A820-787626D9A1ED}" type="slidenum">
              <a:rPr lang="en-US" altLang="en-US"/>
              <a:pPr/>
              <a:t>27</a:t>
            </a:fld>
            <a:endParaRPr lang="en-US" alt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Some suffixes may refer to procedures, diagnoses and or surgeries.  Here are some examples:</a:t>
            </a:r>
          </a:p>
          <a:p>
            <a:r>
              <a:rPr lang="en-US" altLang="en-US">
                <a:latin typeface="Arial" panose="020B0604020202020204" pitchFamily="34" charset="0"/>
              </a:rPr>
              <a:t> </a:t>
            </a:r>
          </a:p>
          <a:p>
            <a:r>
              <a:rPr lang="en-US" altLang="en-US">
                <a:latin typeface="Arial" panose="020B0604020202020204" pitchFamily="34" charset="0"/>
              </a:rPr>
              <a:t>“centesis” (pronounced sen-TEE-sis) means a surgical puncture to remove fluid</a:t>
            </a:r>
          </a:p>
          <a:p>
            <a:r>
              <a:rPr lang="en-US" altLang="en-US">
                <a:latin typeface="Arial" panose="020B0604020202020204" pitchFamily="34" charset="0"/>
              </a:rPr>
              <a:t> </a:t>
            </a:r>
          </a:p>
          <a:p>
            <a:r>
              <a:rPr lang="en-US" altLang="en-US">
                <a:latin typeface="Arial" panose="020B0604020202020204" pitchFamily="34" charset="0"/>
              </a:rPr>
              <a:t>“ectomy” (pronounced eck-tuh-mee) means to cut out, or surgical removal</a:t>
            </a:r>
          </a:p>
          <a:p>
            <a:r>
              <a:rPr lang="en-US" altLang="en-US">
                <a:latin typeface="Arial" panose="020B0604020202020204" pitchFamily="34" charset="0"/>
              </a:rPr>
              <a:t> </a:t>
            </a:r>
          </a:p>
          <a:p>
            <a:r>
              <a:rPr lang="en-US" altLang="en-US">
                <a:latin typeface="Arial" panose="020B0604020202020204" pitchFamily="34" charset="0"/>
              </a:rPr>
              <a:t>“gram” means recording or picture	</a:t>
            </a:r>
          </a:p>
          <a:p>
            <a:r>
              <a:rPr lang="en-US" altLang="en-US">
                <a:latin typeface="Arial" panose="020B0604020202020204" pitchFamily="34" charset="0"/>
              </a:rPr>
              <a:t> </a:t>
            </a:r>
          </a:p>
          <a:p>
            <a:r>
              <a:rPr lang="en-US" altLang="en-US">
                <a:latin typeface="Arial" panose="020B0604020202020204" pitchFamily="34" charset="0"/>
              </a:rPr>
              <a:t>“meter” (pronounced mih-TER like in thermometer) means device for measuring</a:t>
            </a:r>
          </a:p>
          <a:p>
            <a:r>
              <a:rPr lang="en-US" altLang="en-US">
                <a:latin typeface="Arial" panose="020B0604020202020204" pitchFamily="34" charset="0"/>
              </a:rPr>
              <a:t> </a:t>
            </a:r>
          </a:p>
          <a:p>
            <a:r>
              <a:rPr lang="en-US" altLang="en-US">
                <a:latin typeface="Arial" panose="020B0604020202020204" pitchFamily="34" charset="0"/>
              </a:rPr>
              <a:t>“ostomy” (pronounced OSS-tuh-mee) means surgical opening</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02284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3D40F1-6FB3-4651-9BBD-C8D36521EB4B}" type="slidenum">
              <a:rPr lang="en-US" altLang="en-US"/>
              <a:pPr/>
              <a:t>28</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Some more examples include:</a:t>
            </a:r>
          </a:p>
          <a:p>
            <a:r>
              <a:rPr lang="en-US" altLang="en-US">
                <a:latin typeface="Arial" panose="020B0604020202020204" pitchFamily="34" charset="0"/>
              </a:rPr>
              <a:t> </a:t>
            </a:r>
          </a:p>
          <a:p>
            <a:r>
              <a:rPr lang="en-US" altLang="en-US">
                <a:latin typeface="Arial" panose="020B0604020202020204" pitchFamily="34" charset="0"/>
              </a:rPr>
              <a:t>“otomy” (pronounced OTT-uh-mee) means cutting into	</a:t>
            </a:r>
          </a:p>
          <a:p>
            <a:r>
              <a:rPr lang="en-US" altLang="en-US">
                <a:latin typeface="Arial" panose="020B0604020202020204" pitchFamily="34" charset="0"/>
              </a:rPr>
              <a:t> </a:t>
            </a:r>
          </a:p>
          <a:p>
            <a:r>
              <a:rPr lang="en-US" altLang="en-US">
                <a:latin typeface="Arial" panose="020B0604020202020204" pitchFamily="34" charset="0"/>
              </a:rPr>
              <a:t>“pexy” (pronounced peck—see) means surgical fixation, which means surgically making something immobile, so that it cannot move. </a:t>
            </a:r>
          </a:p>
          <a:p>
            <a:r>
              <a:rPr lang="en-US" altLang="en-US">
                <a:latin typeface="Arial" panose="020B0604020202020204" pitchFamily="34" charset="0"/>
              </a:rPr>
              <a:t> </a:t>
            </a:r>
          </a:p>
          <a:p>
            <a:r>
              <a:rPr lang="en-US" altLang="en-US">
                <a:latin typeface="Arial" panose="020B0604020202020204" pitchFamily="34" charset="0"/>
              </a:rPr>
              <a:t>“plasty” (pronounced PLASS-tee) means surgical reconstruction</a:t>
            </a:r>
          </a:p>
          <a:p>
            <a:r>
              <a:rPr lang="en-US" altLang="en-US">
                <a:latin typeface="Arial" panose="020B0604020202020204" pitchFamily="34" charset="0"/>
              </a:rPr>
              <a:t> </a:t>
            </a:r>
          </a:p>
          <a:p>
            <a:r>
              <a:rPr lang="en-US" altLang="en-US">
                <a:latin typeface="Arial" panose="020B0604020202020204" pitchFamily="34" charset="0"/>
              </a:rPr>
              <a:t>“rrhaphy” (pronounced rough-FEE) means suture</a:t>
            </a:r>
          </a:p>
          <a:p>
            <a:r>
              <a:rPr lang="en-US" altLang="en-US">
                <a:latin typeface="Arial" panose="020B0604020202020204" pitchFamily="34" charset="0"/>
              </a:rPr>
              <a:t> </a:t>
            </a:r>
          </a:p>
          <a:p>
            <a:r>
              <a:rPr lang="en-US" altLang="en-US">
                <a:latin typeface="Arial" panose="020B0604020202020204" pitchFamily="34" charset="0"/>
              </a:rPr>
              <a:t>“scope” means instrument for viewing</a:t>
            </a:r>
          </a:p>
        </p:txBody>
      </p:sp>
    </p:spTree>
    <p:extLst>
      <p:ext uri="{BB962C8B-B14F-4D97-AF65-F5344CB8AC3E}">
        <p14:creationId xmlns:p14="http://schemas.microsoft.com/office/powerpoint/2010/main" val="376440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EE1B761-262A-4F31-BB53-579368E95C11}" type="slidenum">
              <a:rPr lang="en-US" altLang="en-US"/>
              <a:pPr/>
              <a:t>29</a:t>
            </a:fld>
            <a:endParaRPr lang="en-US" alt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Word building means being able to put together the various parts to form a variety of terms in order to convey the necessary medical information.  </a:t>
            </a:r>
          </a:p>
          <a:p>
            <a:r>
              <a:rPr lang="en-US" altLang="en-US">
                <a:latin typeface="Arial" panose="020B0604020202020204" pitchFamily="34" charset="0"/>
              </a:rPr>
              <a:t> </a:t>
            </a:r>
          </a:p>
          <a:p>
            <a:r>
              <a:rPr lang="en-US" altLang="en-US">
                <a:latin typeface="Arial" panose="020B0604020202020204" pitchFamily="34" charset="0"/>
              </a:rPr>
              <a:t>Word building begins with knowing the meaning of the various parts in order to select the correct ones.  Always remember the rules regarding the location of each word part.</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8252387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A4A41CE-4ED1-455C-BFA5-374E3D2B38B7}" type="slidenum">
              <a:rPr lang="en-US" altLang="en-US"/>
              <a:pPr/>
              <a:t>30</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Now let’s try interpreting a medical term using the information we have just learned. How would you translate the word echocardiogram?</a:t>
            </a:r>
          </a:p>
          <a:p>
            <a:r>
              <a:rPr lang="en-US" altLang="en-US">
                <a:latin typeface="Arial" panose="020B0604020202020204" pitchFamily="34" charset="0"/>
              </a:rPr>
              <a:t> </a:t>
            </a:r>
          </a:p>
          <a:p>
            <a:r>
              <a:rPr lang="en-US" altLang="en-US" b="1">
                <a:latin typeface="Arial" panose="020B0604020202020204" pitchFamily="34" charset="0"/>
              </a:rPr>
              <a:t>(pause for about 3 seconds)</a:t>
            </a:r>
            <a:endParaRPr lang="en-US" altLang="en-US">
              <a:latin typeface="Arial" panose="020B0604020202020204" pitchFamily="34" charset="0"/>
            </a:endParaRPr>
          </a:p>
          <a:p>
            <a:r>
              <a:rPr lang="en-US" altLang="en-US">
                <a:latin typeface="Arial" panose="020B0604020202020204" pitchFamily="34" charset="0"/>
              </a:rPr>
              <a:t> </a:t>
            </a:r>
          </a:p>
          <a:p>
            <a:r>
              <a:rPr lang="en-US" altLang="en-US">
                <a:latin typeface="Arial" panose="020B0604020202020204" pitchFamily="34" charset="0"/>
              </a:rPr>
              <a:t>Remember this easy method when trying to interpret and translate medical terms.</a:t>
            </a:r>
          </a:p>
          <a:p>
            <a:r>
              <a:rPr lang="en-US" altLang="en-US">
                <a:latin typeface="Arial" panose="020B0604020202020204" pitchFamily="34" charset="0"/>
              </a:rPr>
              <a:t> </a:t>
            </a:r>
          </a:p>
          <a:p>
            <a:r>
              <a:rPr lang="en-US" altLang="en-US">
                <a:latin typeface="Arial" panose="020B0604020202020204" pitchFamily="34" charset="0"/>
              </a:rPr>
              <a:t>First, divide the term into its word parts:        echo    cardi    o    gram</a:t>
            </a:r>
          </a:p>
          <a:p>
            <a:pPr eaLnBrk="1" hangingPunct="1">
              <a:buFontTx/>
              <a:buChar char="•"/>
            </a:pPr>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45528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0794A0C-7CF1-4801-B8D6-D5521306FDCB}" type="slidenum">
              <a:rPr lang="en-US" altLang="en-US"/>
              <a:pPr/>
              <a:t>31</a:t>
            </a:fld>
            <a:endParaRPr lang="en-US" alt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Next, define each word part.  The first part of the word, echo, means using ultrasonic waves.  We know that “cardi” (pronounced CARD-ee) refers to the heart.  The “o” is a combining vowel that has no meaning.  And finally, “gram” refers to a recording.</a:t>
            </a:r>
          </a:p>
          <a:p>
            <a:r>
              <a:rPr lang="en-US" altLang="en-US">
                <a:latin typeface="Arial" panose="020B0604020202020204" pitchFamily="34" charset="0"/>
              </a:rPr>
              <a:t> </a:t>
            </a:r>
          </a:p>
          <a:p>
            <a:r>
              <a:rPr lang="en-US" altLang="en-US">
                <a:latin typeface="Arial" panose="020B0604020202020204" pitchFamily="34" charset="0"/>
              </a:rPr>
              <a:t>By combining the meanings of the word parts you can easily interpret an "echocardiogram" as a "recording of a heart test using ultrasonic waves."  </a:t>
            </a:r>
          </a:p>
        </p:txBody>
      </p:sp>
    </p:spTree>
    <p:extLst>
      <p:ext uri="{BB962C8B-B14F-4D97-AF65-F5344CB8AC3E}">
        <p14:creationId xmlns:p14="http://schemas.microsoft.com/office/powerpoint/2010/main" val="2832294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E0A2B67-E4BD-4488-8145-D73B684FD673}" type="slidenum">
              <a:rPr lang="en-US" altLang="en-US"/>
              <a:pPr/>
              <a:t>32</a:t>
            </a:fld>
            <a:endParaRPr lang="en-US" alt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Many medical terms come from Greek or Latin words.  The rules for forming plurals for these words are different from English.  An example is the plural form of bacterium, which is bacteria, not bacteriums.  </a:t>
            </a:r>
          </a:p>
          <a:p>
            <a:r>
              <a:rPr lang="en-US" altLang="en-US">
                <a:latin typeface="Arial" panose="020B0604020202020204" pitchFamily="34" charset="0"/>
              </a:rPr>
              <a:t> </a:t>
            </a:r>
          </a:p>
          <a:p>
            <a:r>
              <a:rPr lang="en-US" altLang="en-US">
                <a:latin typeface="Arial" panose="020B0604020202020204" pitchFamily="34" charset="0"/>
              </a:rPr>
              <a:t>If, however, the word is derived from English, we would follow the English rules.  An example is the plural of ventricle, which is ventricles.</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0037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76C7018-A2B3-401C-BE02-2B83BE2E968C}" type="slidenum">
              <a:rPr lang="en-US" altLang="en-US"/>
              <a:pPr/>
              <a:t>33</a:t>
            </a:fld>
            <a:endParaRPr lang="en-US" alt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650875" y="4560888"/>
            <a:ext cx="585152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Memorizing these examples of the general rules for making medical terms plural will be essential in your study of medical terminology.</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57799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F0000EE-281D-4537-B9A4-24613294252D}" type="slidenum">
              <a:rPr lang="en-US" altLang="en-US"/>
              <a:pPr/>
              <a:t>34</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Abbreviations are commonly used throughout healthcare in order to save time. Unfortunately, abbreviations can sometimes be confusing.  If you are worried about confusing someone with an abbreviation, always spell the term out.  </a:t>
            </a:r>
          </a:p>
          <a:p>
            <a:r>
              <a:rPr lang="en-US" altLang="en-US">
                <a:latin typeface="Arial" panose="020B0604020202020204" pitchFamily="34" charset="0"/>
              </a:rPr>
              <a:t> </a:t>
            </a:r>
          </a:p>
          <a:p>
            <a:r>
              <a:rPr lang="en-US" altLang="en-US">
                <a:latin typeface="Arial" panose="020B0604020202020204" pitchFamily="34" charset="0"/>
              </a:rPr>
              <a:t>And please remember not to use your own personal abbreviations, as others will be unfamiliar with them.</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934952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Arial" panose="020B0604020202020204" pitchFamily="34" charset="0"/>
              </a:rPr>
              <a:t>This concludes Lecture B of Understanding Medical Words.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In summary, we covered prefixes, suffixes, word building and singular and plural endings.</a:t>
            </a:r>
          </a:p>
        </p:txBody>
      </p:sp>
      <p:sp>
        <p:nvSpPr>
          <p:cNvPr id="5837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583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26EF5F3-C1BE-41AE-AD91-10BA18004837}" type="slidenum">
              <a:rPr lang="en-US" altLang="en-US">
                <a:solidFill>
                  <a:srgbClr val="000000"/>
                </a:solidFill>
              </a:rPr>
              <a:pPr/>
              <a:t>35</a:t>
            </a:fld>
            <a:endParaRPr lang="en-US" altLang="en-US">
              <a:solidFill>
                <a:srgbClr val="000000"/>
              </a:solidFill>
            </a:endParaRPr>
          </a:p>
        </p:txBody>
      </p:sp>
    </p:spTree>
    <p:extLst>
      <p:ext uri="{BB962C8B-B14F-4D97-AF65-F5344CB8AC3E}">
        <p14:creationId xmlns:p14="http://schemas.microsoft.com/office/powerpoint/2010/main" val="12744103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 Audio”</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26D6D1-A712-4B16-80F2-C8089941BDA1}" type="slidenum">
              <a:rPr lang="en-US" altLang="en-US"/>
              <a:pPr/>
              <a:t>36</a:t>
            </a:fld>
            <a:endParaRPr lang="en-US" altLang="en-US"/>
          </a:p>
        </p:txBody>
      </p:sp>
    </p:spTree>
    <p:extLst>
      <p:ext uri="{BB962C8B-B14F-4D97-AF65-F5344CB8AC3E}">
        <p14:creationId xmlns:p14="http://schemas.microsoft.com/office/powerpoint/2010/main" val="4869491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a:p>
            <a:endParaRPr lang="en-US" dirty="0"/>
          </a:p>
        </p:txBody>
      </p:sp>
      <p:sp>
        <p:nvSpPr>
          <p:cNvPr id="4" name="Footer Placeholder 3"/>
          <p:cNvSpPr>
            <a:spLocks noGrp="1"/>
          </p:cNvSpPr>
          <p:nvPr>
            <p:ph type="ftr" sz="quarter" idx="10"/>
          </p:nvPr>
        </p:nvSpPr>
        <p:spPr/>
        <p:txBody>
          <a:bodyPr/>
          <a:lstStyle/>
          <a:p>
            <a:pPr>
              <a:defRPr/>
            </a:pPr>
            <a:r>
              <a:rPr lang="en-US">
                <a:solidFill>
                  <a:prstClr val="black"/>
                </a:solidFill>
              </a:rPr>
              <a:t>Health IT Workforce Curriculum Version 4.0</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solidFill>
                  <a:prstClr val="black"/>
                </a:solidFill>
              </a:rPr>
              <a:pPr/>
              <a:t>37</a:t>
            </a:fld>
            <a:endParaRPr lang="en-US" altLang="en-US">
              <a:solidFill>
                <a:prstClr val="black"/>
              </a:solidFill>
            </a:endParaRPr>
          </a:p>
        </p:txBody>
      </p:sp>
    </p:spTree>
    <p:extLst>
      <p:ext uri="{BB962C8B-B14F-4D97-AF65-F5344CB8AC3E}">
        <p14:creationId xmlns:p14="http://schemas.microsoft.com/office/powerpoint/2010/main" val="3809692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Arial" panose="020B0604020202020204" pitchFamily="34" charset="0"/>
              </a:rPr>
              <a:t>Welcome to Terminology in Health Care and Public Health Settings, Understanding Medical Words. This is lecture C, Body Organization.  In this lecture we will discuss ways to describe the body in relation to cell or tissue types, body systems, and body cavities as well as reviewing directional terms.</a:t>
            </a:r>
          </a:p>
          <a:p>
            <a:pPr eaLnBrk="1" hangingPunct="1">
              <a:spcBef>
                <a:spcPct val="0"/>
              </a:spcBef>
            </a:pPr>
            <a:endParaRPr lang="en-US" altLang="en-US">
              <a:latin typeface="Arial" panose="020B0604020202020204" pitchFamily="34" charset="0"/>
            </a:endParaRPr>
          </a:p>
        </p:txBody>
      </p:sp>
      <p:sp>
        <p:nvSpPr>
          <p:cNvPr id="3277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2773"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CC408AE-B76F-4786-9B31-4FB733C1D5CB}" type="slidenum">
              <a:rPr lang="en-US" altLang="en-US"/>
              <a:pPr/>
              <a:t>38</a:t>
            </a:fld>
            <a:endParaRPr lang="en-US" altLang="en-US"/>
          </a:p>
        </p:txBody>
      </p:sp>
    </p:spTree>
    <p:extLst>
      <p:ext uri="{BB962C8B-B14F-4D97-AF65-F5344CB8AC3E}">
        <p14:creationId xmlns:p14="http://schemas.microsoft.com/office/powerpoint/2010/main" val="33317664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extLst/>
        </p:spPr>
        <p:txBody>
          <a:bodyPr/>
          <a:lstStyle/>
          <a:p>
            <a:pPr eaLnBrk="1" hangingPunct="1">
              <a:spcBef>
                <a:spcPct val="0"/>
              </a:spcBef>
              <a:defRPr/>
            </a:pPr>
            <a:r>
              <a:rPr lang="en-US" dirty="0"/>
              <a:t>The Objectives for this unit, Understanding Medical Words, are to:</a:t>
            </a:r>
          </a:p>
          <a:p>
            <a:pPr marL="171450" indent="-171450" eaLnBrk="1" hangingPunct="1">
              <a:buFont typeface="Arial" pitchFamily="34" charset="0"/>
              <a:buChar char="•"/>
              <a:defRPr/>
            </a:pPr>
            <a:r>
              <a:rPr lang="en-US" dirty="0"/>
              <a:t>Discuss the four parts of medical terms</a:t>
            </a:r>
          </a:p>
          <a:p>
            <a:pPr marL="171450" indent="-171450" eaLnBrk="1" hangingPunct="1">
              <a:buFont typeface="Arial" pitchFamily="34" charset="0"/>
              <a:buChar char="•"/>
              <a:defRPr/>
            </a:pPr>
            <a:r>
              <a:rPr lang="en-US" dirty="0"/>
              <a:t>Recognize word roots and combining forms</a:t>
            </a:r>
          </a:p>
          <a:p>
            <a:pPr marL="171450" indent="-171450" eaLnBrk="1" hangingPunct="1">
              <a:buFont typeface="Arial" pitchFamily="34" charset="0"/>
              <a:buChar char="•"/>
              <a:defRPr/>
            </a:pPr>
            <a:r>
              <a:rPr lang="en-US" dirty="0"/>
              <a:t>Identify the most common prefixes and suffixes</a:t>
            </a:r>
          </a:p>
          <a:p>
            <a:pPr marL="171450" indent="-171450" eaLnBrk="1" hangingPunct="1">
              <a:buFont typeface="Arial" pitchFamily="34" charset="0"/>
              <a:buChar char="•"/>
              <a:defRPr/>
            </a:pPr>
            <a:r>
              <a:rPr lang="en-US" dirty="0"/>
              <a:t>Describe the anatomical positions</a:t>
            </a:r>
          </a:p>
          <a:p>
            <a:pPr marL="171450" indent="-171450" eaLnBrk="1" hangingPunct="1">
              <a:buFont typeface="Arial" pitchFamily="34" charset="0"/>
              <a:buChar char="•"/>
              <a:defRPr/>
            </a:pPr>
            <a:r>
              <a:rPr lang="en-US" dirty="0"/>
              <a:t>Define the body planes</a:t>
            </a:r>
          </a:p>
          <a:p>
            <a:pPr marL="171450" indent="-171450" eaLnBrk="1" hangingPunct="1">
              <a:buFont typeface="Arial" pitchFamily="34" charset="0"/>
              <a:buChar char="•"/>
              <a:defRPr/>
            </a:pPr>
            <a:r>
              <a:rPr lang="en-US" dirty="0"/>
              <a:t>Identify regions of the body</a:t>
            </a:r>
          </a:p>
          <a:p>
            <a:pPr marL="171450" indent="-171450" eaLnBrk="1" hangingPunct="1">
              <a:buFont typeface="Arial" pitchFamily="34" charset="0"/>
              <a:buChar char="•"/>
              <a:defRPr/>
            </a:pPr>
            <a:r>
              <a:rPr lang="en-US" dirty="0"/>
              <a:t>Define directional and positional terms</a:t>
            </a:r>
          </a:p>
          <a:p>
            <a:pPr marL="171450" indent="-171450" eaLnBrk="1" hangingPunct="1">
              <a:buFont typeface="Arial" pitchFamily="34" charset="0"/>
              <a:buChar char="•"/>
              <a:defRPr/>
            </a:pPr>
            <a:r>
              <a:rPr lang="en-US" dirty="0"/>
              <a:t>Build, divide, spell and pronounce common medical words</a:t>
            </a:r>
          </a:p>
          <a:p>
            <a:pPr eaLnBrk="1" hangingPunct="1">
              <a:buFont typeface="Arial" pitchFamily="34" charset="0"/>
              <a:buNone/>
              <a:defRPr/>
            </a:pPr>
            <a:endParaRPr lang="en-US" dirty="0"/>
          </a:p>
        </p:txBody>
      </p:sp>
      <p:sp>
        <p:nvSpPr>
          <p:cNvPr id="3379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3379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220053-E507-4A83-8C4E-F075DF54FBB4}" type="slidenum">
              <a:rPr lang="en-US" altLang="en-US">
                <a:solidFill>
                  <a:srgbClr val="000000"/>
                </a:solidFill>
              </a:rPr>
              <a:pPr/>
              <a:t>39</a:t>
            </a:fld>
            <a:endParaRPr lang="en-US" altLang="en-US">
              <a:solidFill>
                <a:srgbClr val="000000"/>
              </a:solidFill>
            </a:endParaRPr>
          </a:p>
        </p:txBody>
      </p:sp>
    </p:spTree>
    <p:extLst>
      <p:ext uri="{BB962C8B-B14F-4D97-AF65-F5344CB8AC3E}">
        <p14:creationId xmlns:p14="http://schemas.microsoft.com/office/powerpoint/2010/main" val="16614037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body is composed of different types of cells.  The cells come together to form tissues.  A tissue is formed when like cells are grouped together and function together to perform a specific activity.  The body has four types of cells.  Each cell type groups together to form a type of tissue.</a:t>
            </a:r>
          </a:p>
          <a:p>
            <a:r>
              <a:rPr lang="en-US" altLang="en-US">
                <a:latin typeface="Arial" panose="020B0604020202020204" pitchFamily="34" charset="0"/>
              </a:rPr>
              <a:t> </a:t>
            </a:r>
          </a:p>
          <a:p>
            <a:r>
              <a:rPr lang="en-US" altLang="en-US">
                <a:latin typeface="Arial" panose="020B0604020202020204" pitchFamily="34" charset="0"/>
              </a:rPr>
              <a:t>Connective tissue supports and protects the body structure. Bones, ligaments, and tendons are forms of connective tissue.</a:t>
            </a:r>
          </a:p>
          <a:p>
            <a:r>
              <a:rPr lang="en-US" altLang="en-US">
                <a:latin typeface="Arial" panose="020B0604020202020204" pitchFamily="34" charset="0"/>
              </a:rPr>
              <a:t> </a:t>
            </a:r>
          </a:p>
          <a:p>
            <a:r>
              <a:rPr lang="en-US" altLang="en-US">
                <a:latin typeface="Arial" panose="020B0604020202020204" pitchFamily="34" charset="0"/>
              </a:rPr>
              <a:t>Epithelial (pronounced   epp-ih-the (like theory)-lee—ul (u like under)) tissue covers surfaces, inside and outside the body.  The skin, the lining of the stomach, and the lining of the intestines are examples of epithelial tissue.</a:t>
            </a:r>
          </a:p>
          <a:p>
            <a:r>
              <a:rPr lang="en-US" altLang="en-US">
                <a:latin typeface="Arial" panose="020B0604020202020204" pitchFamily="34" charset="0"/>
              </a:rPr>
              <a:t> </a:t>
            </a:r>
          </a:p>
          <a:p>
            <a:r>
              <a:rPr lang="en-US" altLang="en-US">
                <a:latin typeface="Arial" panose="020B0604020202020204" pitchFamily="34" charset="0"/>
              </a:rPr>
              <a:t>Muscle tissue helps the body move.  Skeletal muscles are one example of muscle tissue.</a:t>
            </a:r>
          </a:p>
          <a:p>
            <a:r>
              <a:rPr lang="en-US" altLang="en-US">
                <a:latin typeface="Arial" panose="020B0604020202020204" pitchFamily="34" charset="0"/>
              </a:rPr>
              <a:t> </a:t>
            </a:r>
          </a:p>
          <a:p>
            <a:r>
              <a:rPr lang="en-US" altLang="en-US">
                <a:latin typeface="Arial" panose="020B0604020202020204" pitchFamily="34" charset="0"/>
              </a:rPr>
              <a:t>Nervous tissue carries messages from the brain and spinal column and allows information to be sent between the brain and the rest of the body through a network of nerves. </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(SEER Training Modules, Anatomy &amp; Physiology.  U.S. National Institutes of Health, National Cancer Institute. 6/27/2010 </a:t>
            </a:r>
            <a:r>
              <a:rPr lang="en-US" altLang="en-US" u="sng">
                <a:latin typeface="Arial" panose="020B0604020202020204" pitchFamily="34" charset="0"/>
                <a:hlinkClick r:id="rId3"/>
              </a:rPr>
              <a:t>http://training.seer.cancer.gov/anatomy/body/</a:t>
            </a:r>
            <a:r>
              <a:rPr lang="en-US" altLang="en-US" u="sng">
                <a:latin typeface="Arial" panose="020B0604020202020204" pitchFamily="34" charset="0"/>
              </a:rPr>
              <a:t> )</a:t>
            </a:r>
            <a:endParaRPr lang="en-US" altLang="en-US">
              <a:latin typeface="Arial" panose="020B0604020202020204" pitchFamily="34" charset="0"/>
            </a:endParaRPr>
          </a:p>
          <a:p>
            <a:endParaRPr lang="en-US" altLang="en-US">
              <a:latin typeface="Arial" panose="020B0604020202020204" pitchFamily="34" charset="0"/>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5A05D3-41F3-4B08-8391-5BFB58EF6A7C}" type="slidenum">
              <a:rPr lang="en-US" altLang="en-US"/>
              <a:pPr/>
              <a:t>40</a:t>
            </a:fld>
            <a:endParaRPr lang="en-US" altLang="en-US"/>
          </a:p>
        </p:txBody>
      </p:sp>
    </p:spTree>
    <p:extLst>
      <p:ext uri="{BB962C8B-B14F-4D97-AF65-F5344CB8AC3E}">
        <p14:creationId xmlns:p14="http://schemas.microsoft.com/office/powerpoint/2010/main" val="33802631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Cells form into tissues, tissues form into organs and organs form into systems. A system is composed of several organs functioning together in a coordinated manner.  The body is divided into various systems.  These include:</a:t>
            </a:r>
          </a:p>
          <a:p>
            <a:r>
              <a:rPr lang="en-US" altLang="en-US">
                <a:latin typeface="Arial" panose="020B0604020202020204" pitchFamily="34" charset="0"/>
              </a:rPr>
              <a:t> </a:t>
            </a:r>
          </a:p>
          <a:p>
            <a:r>
              <a:rPr lang="en-US" altLang="en-US">
                <a:latin typeface="Arial" panose="020B0604020202020204" pitchFamily="34" charset="0"/>
              </a:rPr>
              <a:t>The integumentary (pronounced in-tegg-you-men-tery ) system includes the skin, hair, nails, sweat and oil glands.  It receives sensory information for the sensations of pain, touch, and temperature.  It protects the internal organs from infection and trauma and regulates body temperature by sweating.</a:t>
            </a:r>
          </a:p>
          <a:p>
            <a:r>
              <a:rPr lang="en-US" altLang="en-US">
                <a:latin typeface="Arial" panose="020B0604020202020204" pitchFamily="34" charset="0"/>
              </a:rPr>
              <a:t> </a:t>
            </a:r>
          </a:p>
          <a:p>
            <a:r>
              <a:rPr lang="en-US" altLang="en-US">
                <a:latin typeface="Arial" panose="020B0604020202020204" pitchFamily="34" charset="0"/>
              </a:rPr>
              <a:t>The musculoskeletal system includes muscles, bones, and cartilage.  It supports the body and produces body movement.</a:t>
            </a:r>
          </a:p>
          <a:p>
            <a:r>
              <a:rPr lang="en-US" altLang="en-US">
                <a:latin typeface="Arial" panose="020B0604020202020204" pitchFamily="34" charset="0"/>
              </a:rPr>
              <a:t> </a:t>
            </a:r>
          </a:p>
          <a:p>
            <a:r>
              <a:rPr lang="en-US" altLang="en-US">
                <a:latin typeface="Arial" panose="020B0604020202020204" pitchFamily="34" charset="0"/>
              </a:rPr>
              <a:t>And the cardiovascular system includes the heart and blood vessels.  It pumps blood throughout the body to transport nutrients, oxygen and wastes.</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98F84C3-3A77-4766-9A7B-462F65104A78}" type="slidenum">
              <a:rPr lang="en-US" altLang="en-US"/>
              <a:pPr/>
              <a:t>41</a:t>
            </a:fld>
            <a:endParaRPr lang="en-US" altLang="en-US"/>
          </a:p>
        </p:txBody>
      </p:sp>
    </p:spTree>
    <p:extLst>
      <p:ext uri="{BB962C8B-B14F-4D97-AF65-F5344CB8AC3E}">
        <p14:creationId xmlns:p14="http://schemas.microsoft.com/office/powerpoint/2010/main" val="6137708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respiratory  (pronounced RES-per-torry)-system includes the lungs and airways.  It obtains oxygen and removes carbon dioxide from the body.</a:t>
            </a:r>
          </a:p>
          <a:p>
            <a:r>
              <a:rPr lang="en-US" altLang="en-US">
                <a:latin typeface="Arial" panose="020B0604020202020204" pitchFamily="34" charset="0"/>
              </a:rPr>
              <a:t> </a:t>
            </a:r>
          </a:p>
          <a:p>
            <a:r>
              <a:rPr lang="en-US" altLang="en-US">
                <a:latin typeface="Arial" panose="020B0604020202020204" pitchFamily="34" charset="0"/>
              </a:rPr>
              <a:t>The nervous system includes the brain, spinal cord, and nerves. It receives information from the body relating to the senses, including pain, touch, temperature, and body position.  It coordinates body movement and stores and interprets memory and emotion. </a:t>
            </a:r>
          </a:p>
          <a:p>
            <a:r>
              <a:rPr lang="en-US" altLang="en-US">
                <a:latin typeface="Arial" panose="020B0604020202020204" pitchFamily="34" charset="0"/>
              </a:rPr>
              <a:t> </a:t>
            </a:r>
          </a:p>
          <a:p>
            <a:r>
              <a:rPr lang="en-US" altLang="en-US">
                <a:latin typeface="Arial" panose="020B0604020202020204" pitchFamily="34" charset="0"/>
              </a:rPr>
              <a:t>The urinary system includes the kidneys, ureters (pronounced  YOUR-itters), bladder, and urethra (pronounced you-REETH-ruh).  Its function relates to excreting urine and waste products.</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26AAFA0-422F-4B6F-A9F3-246E48AEB4F1}" type="slidenum">
              <a:rPr lang="en-US" altLang="en-US"/>
              <a:pPr/>
              <a:t>42</a:t>
            </a:fld>
            <a:endParaRPr lang="en-US" altLang="en-US"/>
          </a:p>
        </p:txBody>
      </p:sp>
    </p:spTree>
    <p:extLst>
      <p:ext uri="{BB962C8B-B14F-4D97-AF65-F5344CB8AC3E}">
        <p14:creationId xmlns:p14="http://schemas.microsoft.com/office/powerpoint/2010/main" val="2161166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female reproductive system includes the ovaries, vagina, fallopian (pronounced fuh-LOPE-ee--en) tubes, uterus, and mammary glands.  This system secretes hormones, produces ova (you may remember from a previous lecture that the plural of the Latin word for egg, ovum, is ova), and regulates menstruation, pregnancy, and milk production from the breasts.</a:t>
            </a:r>
          </a:p>
          <a:p>
            <a:r>
              <a:rPr lang="en-US" altLang="en-US">
                <a:latin typeface="Arial" panose="020B0604020202020204" pitchFamily="34" charset="0"/>
              </a:rPr>
              <a:t> </a:t>
            </a:r>
          </a:p>
          <a:p>
            <a:r>
              <a:rPr lang="en-US" altLang="en-US">
                <a:latin typeface="Arial" panose="020B0604020202020204" pitchFamily="34" charset="0"/>
              </a:rPr>
              <a:t>The male reproductive system includes the testes, penis, prostate (pronounced pros-tate) gland, vas deferens( pronounced  vass-DEF (like deaf)-er-ens), and seminal vesicles.  This system secretes hormones and produces sperm.</a:t>
            </a:r>
          </a:p>
          <a:p>
            <a:r>
              <a:rPr lang="en-US" altLang="en-US">
                <a:latin typeface="Arial" panose="020B0604020202020204" pitchFamily="34" charset="0"/>
              </a:rPr>
              <a:t> </a:t>
            </a:r>
          </a:p>
          <a:p>
            <a:r>
              <a:rPr lang="en-US" altLang="en-US">
                <a:latin typeface="Arial" panose="020B0604020202020204" pitchFamily="34" charset="0"/>
              </a:rPr>
              <a:t>Sometimes, these two systems are combined and referred to generally as the Reproductive System.</a:t>
            </a:r>
          </a:p>
          <a:p>
            <a:endParaRPr lang="en-US" altLang="en-US">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875B237-BB17-4D0D-9781-B1E32C418CE3}" type="slidenum">
              <a:rPr lang="en-US" altLang="en-US"/>
              <a:pPr/>
              <a:t>43</a:t>
            </a:fld>
            <a:endParaRPr lang="en-US" altLang="en-US"/>
          </a:p>
        </p:txBody>
      </p:sp>
    </p:spTree>
    <p:extLst>
      <p:ext uri="{BB962C8B-B14F-4D97-AF65-F5344CB8AC3E}">
        <p14:creationId xmlns:p14="http://schemas.microsoft.com/office/powerpoint/2010/main" val="28392542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xfrm>
            <a:off x="731838" y="4560888"/>
            <a:ext cx="5851525" cy="4479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Other systems include the blood system, the lymphatic  (pronounced lim-fattic) system, the digestive system and the endocrine (pronounced endo-crin) system.</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The blood system includes the blood and all components.  The function of this system is to transport oxygen, protect against pathogens, and control bleeding.</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The lymphatic and  immune system includes the lymph (pronounced limf), lymph glands, and lymphatic vessels.  This system is key in recognizing and destroying disease-causing organisms and abnormal cells.</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The digestive system includes all organs of digestion and excretion, such as the esophagus, stomach, intestines, etc..  It digests food, absorbs nutrients into the blood, and excretes undigested wastes.  It receives sensory information for the sense of taste. </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The endocrine system includes all of the various hormone glands, such as the pituitary, adrenal, and thyroid glands. These glands produce and secrete hormones into the blood that, in turn, direct other body organs.</a:t>
            </a:r>
          </a:p>
          <a:p>
            <a:endParaRPr lang="en-US" altLang="en-US">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4A95647-3CD2-4D5E-9E7C-6B3F9E912885}" type="slidenum">
              <a:rPr lang="en-US" altLang="en-US"/>
              <a:pPr/>
              <a:t>44</a:t>
            </a:fld>
            <a:endParaRPr lang="en-US" altLang="en-US"/>
          </a:p>
        </p:txBody>
      </p:sp>
    </p:spTree>
    <p:extLst>
      <p:ext uri="{BB962C8B-B14F-4D97-AF65-F5344CB8AC3E}">
        <p14:creationId xmlns:p14="http://schemas.microsoft.com/office/powerpoint/2010/main" val="1240904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And finally, the last system is the sensory system.  This system includes the eyes, ears, and all body parts related to the five senses of seeing, smelling, hearing, tasting, and feeling.</a:t>
            </a:r>
          </a:p>
          <a:p>
            <a:r>
              <a:rPr lang="en-US" altLang="en-US">
                <a:latin typeface="Arial" panose="020B0604020202020204" pitchFamily="34" charset="0"/>
              </a:rPr>
              <a:t> </a:t>
            </a:r>
          </a:p>
          <a:p>
            <a:r>
              <a:rPr lang="en-US" altLang="en-US">
                <a:latin typeface="Arial" panose="020B0604020202020204" pitchFamily="34" charset="0"/>
              </a:rPr>
              <a:t>Some parts of this system may be included within other body systems, but the primary components of this system are the eyes and ears.</a:t>
            </a:r>
          </a:p>
          <a:p>
            <a:endParaRPr lang="en-US" altLang="en-US">
              <a:latin typeface="Arial" panose="020B0604020202020204" pitchFamily="34"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BA86A0F-8FB6-40BF-A701-BEDFA52D47F6}" type="slidenum">
              <a:rPr lang="en-US" altLang="en-US"/>
              <a:pPr/>
              <a:t>45</a:t>
            </a:fld>
            <a:endParaRPr lang="en-US" altLang="en-US"/>
          </a:p>
        </p:txBody>
      </p:sp>
    </p:spTree>
    <p:extLst>
      <p:ext uri="{BB962C8B-B14F-4D97-AF65-F5344CB8AC3E}">
        <p14:creationId xmlns:p14="http://schemas.microsoft.com/office/powerpoint/2010/main" val="184566964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There are four major body cavities.  A cavity is a hollow space and is surrounded by bones or muscles that support and protect the organs and structures within the cavity.  The four body cavities are:</a:t>
            </a:r>
          </a:p>
          <a:p>
            <a:r>
              <a:rPr lang="en-US" altLang="en-US">
                <a:latin typeface="Arial" panose="020B0604020202020204" pitchFamily="34" charset="0"/>
              </a:rPr>
              <a:t> </a:t>
            </a:r>
          </a:p>
          <a:p>
            <a:r>
              <a:rPr lang="en-US" altLang="en-US">
                <a:latin typeface="Arial" panose="020B0604020202020204" pitchFamily="34" charset="0"/>
              </a:rPr>
              <a:t>The cranial cavity, which  contains the brain.</a:t>
            </a:r>
          </a:p>
          <a:p>
            <a:r>
              <a:rPr lang="en-US" altLang="en-US">
                <a:latin typeface="Arial" panose="020B0604020202020204" pitchFamily="34" charset="0"/>
              </a:rPr>
              <a:t> </a:t>
            </a:r>
          </a:p>
          <a:p>
            <a:r>
              <a:rPr lang="en-US" altLang="en-US">
                <a:latin typeface="Arial" panose="020B0604020202020204" pitchFamily="34" charset="0"/>
              </a:rPr>
              <a:t>The spinal cavity, which  contains spinal cord.</a:t>
            </a:r>
          </a:p>
          <a:p>
            <a:r>
              <a:rPr lang="en-US" altLang="en-US">
                <a:latin typeface="Arial" panose="020B0604020202020204" pitchFamily="34" charset="0"/>
              </a:rPr>
              <a:t> </a:t>
            </a:r>
          </a:p>
          <a:p>
            <a:r>
              <a:rPr lang="en-US" altLang="en-US">
                <a:latin typeface="Arial" panose="020B0604020202020204" pitchFamily="34" charset="0"/>
              </a:rPr>
              <a:t>The thoracic cavity which contains the heart, lungs, and associated structures</a:t>
            </a:r>
          </a:p>
          <a:p>
            <a:r>
              <a:rPr lang="en-US" altLang="en-US">
                <a:latin typeface="Arial" panose="020B0604020202020204" pitchFamily="34" charset="0"/>
              </a:rPr>
              <a:t> </a:t>
            </a:r>
          </a:p>
          <a:p>
            <a:r>
              <a:rPr lang="en-US" altLang="en-US">
                <a:latin typeface="Arial" panose="020B0604020202020204" pitchFamily="34" charset="0"/>
              </a:rPr>
              <a:t>The abdominopelvic (pronounced   ab-domino-pelvic) cavity, which contains digestive, excretory, and reproductive organs and structures. </a:t>
            </a: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6783505-FDB1-4E59-96DC-A8DA8CEDCC73}" type="slidenum">
              <a:rPr lang="en-US" altLang="en-US"/>
              <a:pPr/>
              <a:t>46</a:t>
            </a:fld>
            <a:endParaRPr lang="en-US" altLang="en-US"/>
          </a:p>
        </p:txBody>
      </p:sp>
    </p:spTree>
    <p:extLst>
      <p:ext uri="{BB962C8B-B14F-4D97-AF65-F5344CB8AC3E}">
        <p14:creationId xmlns:p14="http://schemas.microsoft.com/office/powerpoint/2010/main" val="40607303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Your study of terminology in healthcare would be incomplete unless you also learn the following commonly-used directional terms.  </a:t>
            </a:r>
            <a:r>
              <a:rPr lang="en-US" altLang="en-US">
                <a:solidFill>
                  <a:srgbClr val="FF0000"/>
                </a:solidFill>
                <a:latin typeface="Arial" panose="020B0604020202020204" pitchFamily="34" charset="0"/>
              </a:rPr>
              <a:t>These terms help to describe the location of one structure, organ, or system in relationship another</a:t>
            </a:r>
            <a:r>
              <a:rPr lang="en-US" altLang="en-US">
                <a:latin typeface="Arial" panose="020B0604020202020204" pitchFamily="34" charset="0"/>
              </a:rPr>
              <a:t>. They also assist in discussing the position or location of the patient's complaint.</a:t>
            </a:r>
            <a:br>
              <a:rPr lang="en-US" altLang="en-US">
                <a:latin typeface="Arial" panose="020B0604020202020204" pitchFamily="34" charset="0"/>
              </a:rPr>
            </a:br>
            <a:br>
              <a:rPr lang="en-US" altLang="en-US">
                <a:latin typeface="Arial" panose="020B0604020202020204" pitchFamily="34" charset="0"/>
              </a:rPr>
            </a:br>
            <a:r>
              <a:rPr lang="en-US" altLang="en-US" b="1">
                <a:latin typeface="Arial" panose="020B0604020202020204" pitchFamily="34" charset="0"/>
              </a:rPr>
              <a:t>Directional terms include:</a:t>
            </a:r>
          </a:p>
          <a:p>
            <a:r>
              <a:rPr lang="en-US" altLang="en-US">
                <a:latin typeface="Arial" panose="020B0604020202020204" pitchFamily="34" charset="0"/>
              </a:rPr>
              <a:t>Anterior or ventral, which indicates the front of the body.</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In contrast, posterior or dorsal indicates the back of the body.</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Inferior is below another structure, or moving more toward the feet, while superior means something is above another structure, or moving more toward the head.</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Lateral means alongside another structure.</a:t>
            </a:r>
            <a:br>
              <a:rPr lang="en-US" altLang="en-US">
                <a:latin typeface="Arial" panose="020B0604020202020204" pitchFamily="34" charset="0"/>
              </a:rPr>
            </a:br>
            <a:endParaRPr lang="en-US" altLang="en-US">
              <a:latin typeface="Arial" panose="020B0604020202020204" pitchFamily="34" charset="0"/>
            </a:endParaRPr>
          </a:p>
          <a:p>
            <a:r>
              <a:rPr lang="en-US" altLang="en-US">
                <a:latin typeface="Arial" panose="020B0604020202020204" pitchFamily="34" charset="0"/>
              </a:rPr>
              <a:t>And medial refers to the middle or near the middle of the body or structure.</a:t>
            </a:r>
          </a:p>
          <a:p>
            <a:endParaRPr lang="en-US" altLang="en-US">
              <a:latin typeface="Arial" panose="020B0604020202020204" pitchFamily="34" charset="0"/>
            </a:endParaRPr>
          </a:p>
          <a:p>
            <a:r>
              <a:rPr lang="en-US" altLang="en-US">
                <a:latin typeface="Arial" panose="020B0604020202020204" pitchFamily="34" charset="0"/>
              </a:rPr>
              <a:t>(SEER Training Modules, Anatomy &amp; Physiology.  U.S. National Institutes of Health, National Cancer Institute. 6/27/2010 http://training.seer.cancer.gov/anatomy/body/terminology.html)</a:t>
            </a:r>
          </a:p>
          <a:p>
            <a:endParaRPr lang="en-US" altLang="en-US">
              <a:latin typeface="Arial" panose="020B0604020202020204" pitchFamily="34" charset="0"/>
            </a:endParaRP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8520006-44F3-4BBF-A13F-FF7191B89A7E}" type="slidenum">
              <a:rPr lang="en-US" altLang="en-US"/>
              <a:pPr/>
              <a:t>47</a:t>
            </a:fld>
            <a:endParaRPr lang="en-US" altLang="en-US"/>
          </a:p>
        </p:txBody>
      </p:sp>
    </p:spTree>
    <p:extLst>
      <p:ext uri="{BB962C8B-B14F-4D97-AF65-F5344CB8AC3E}">
        <p14:creationId xmlns:p14="http://schemas.microsoft.com/office/powerpoint/2010/main" val="27160035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Additional directional terms include proximal, which means located near the trunk or point of attachment to the body.</a:t>
            </a:r>
          </a:p>
          <a:p>
            <a:r>
              <a:rPr lang="en-US" altLang="en-US">
                <a:latin typeface="Arial" panose="020B0604020202020204" pitchFamily="34" charset="0"/>
              </a:rPr>
              <a:t> </a:t>
            </a:r>
          </a:p>
          <a:p>
            <a:r>
              <a:rPr lang="en-US" altLang="en-US">
                <a:latin typeface="Arial" panose="020B0604020202020204" pitchFamily="34" charset="0"/>
              </a:rPr>
              <a:t>Distal means something is located is away from the trunk or point of attachment to the body.</a:t>
            </a:r>
          </a:p>
          <a:p>
            <a:r>
              <a:rPr lang="en-US" altLang="en-US">
                <a:latin typeface="Arial" panose="020B0604020202020204" pitchFamily="34" charset="0"/>
              </a:rPr>
              <a:t> </a:t>
            </a:r>
          </a:p>
          <a:p>
            <a:r>
              <a:rPr lang="en-US" altLang="en-US">
                <a:latin typeface="Arial" panose="020B0604020202020204" pitchFamily="34" charset="0"/>
              </a:rPr>
              <a:t>Supine refers to the body’s position when you are lying on your spine with your face pointing upward.</a:t>
            </a:r>
          </a:p>
          <a:p>
            <a:r>
              <a:rPr lang="en-US" altLang="en-US">
                <a:latin typeface="Arial" panose="020B0604020202020204" pitchFamily="34" charset="0"/>
              </a:rPr>
              <a:t> </a:t>
            </a:r>
          </a:p>
          <a:p>
            <a:r>
              <a:rPr lang="en-US" altLang="en-US">
                <a:latin typeface="Arial" panose="020B0604020202020204" pitchFamily="34" charset="0"/>
              </a:rPr>
              <a:t>Prone, on the other hand, refers to lying on your stomach with your face pointing down.</a:t>
            </a: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BDF5547-D690-44B0-BE93-46AA3DC7C198}" type="slidenum">
              <a:rPr lang="en-US" altLang="en-US"/>
              <a:pPr/>
              <a:t>48</a:t>
            </a:fld>
            <a:endParaRPr lang="en-US" altLang="en-US"/>
          </a:p>
        </p:txBody>
      </p:sp>
    </p:spTree>
    <p:extLst>
      <p:ext uri="{BB962C8B-B14F-4D97-AF65-F5344CB8AC3E}">
        <p14:creationId xmlns:p14="http://schemas.microsoft.com/office/powerpoint/2010/main" val="38425543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solidFill>
                  <a:srgbClr val="FF0000"/>
                </a:solidFill>
                <a:latin typeface="Arial" panose="020B0604020202020204" pitchFamily="34" charset="0"/>
              </a:rPr>
              <a:t>As you have seen there are many directional terms that can be used to describe one body position in relation to another.  The directional terms are illustrated for you here.</a:t>
            </a: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AC0AD8C-50CF-4004-A636-00D57C3CDC77}" type="slidenum">
              <a:rPr lang="en-US" altLang="en-US"/>
              <a:pPr/>
              <a:t>49</a:t>
            </a:fld>
            <a:endParaRPr lang="en-US" altLang="en-US"/>
          </a:p>
        </p:txBody>
      </p:sp>
    </p:spTree>
    <p:extLst>
      <p:ext uri="{BB962C8B-B14F-4D97-AF65-F5344CB8AC3E}">
        <p14:creationId xmlns:p14="http://schemas.microsoft.com/office/powerpoint/2010/main" val="1575766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ln/>
          <a:extLst/>
        </p:spPr>
        <p:txBody>
          <a:bodyPr/>
          <a:lstStyle/>
          <a:p>
            <a:pPr>
              <a:defRPr/>
            </a:pPr>
            <a:r>
              <a:rPr lang="en-US" dirty="0"/>
              <a:t>Tell me, Detective . . .</a:t>
            </a:r>
          </a:p>
          <a:p>
            <a:pPr>
              <a:defRPr/>
            </a:pPr>
            <a:endParaRPr lang="en-US" dirty="0"/>
          </a:p>
          <a:p>
            <a:pPr>
              <a:defRPr/>
            </a:pPr>
            <a:r>
              <a:rPr lang="en-US" dirty="0"/>
              <a:t>So let's see how these terms might be used.</a:t>
            </a:r>
          </a:p>
          <a:p>
            <a:pPr>
              <a:defRPr/>
            </a:pPr>
            <a:r>
              <a:rPr lang="en-US" dirty="0"/>
              <a:t> </a:t>
            </a:r>
          </a:p>
          <a:p>
            <a:pPr>
              <a:defRPr/>
            </a:pPr>
            <a:r>
              <a:rPr lang="en-US" dirty="0"/>
              <a:t>Imagine that a dead body is discovered lying in the prone position in an alleyway. Which of the following observations can you make without moving the body? </a:t>
            </a:r>
          </a:p>
          <a:p>
            <a:pPr>
              <a:defRPr/>
            </a:pPr>
            <a:r>
              <a:rPr lang="en-US" dirty="0"/>
              <a:t> </a:t>
            </a:r>
          </a:p>
          <a:p>
            <a:pPr marL="181240" indent="-181240">
              <a:buFont typeface="Arial" pitchFamily="34" charset="0"/>
              <a:buChar char="•"/>
              <a:defRPr/>
            </a:pPr>
            <a:r>
              <a:rPr lang="en-US" dirty="0"/>
              <a:t>Puncture wound below the navel.    </a:t>
            </a:r>
          </a:p>
          <a:p>
            <a:pPr marL="181240" indent="-181240">
              <a:buFont typeface="Arial" pitchFamily="34" charset="0"/>
              <a:buChar char="•"/>
              <a:defRPr/>
            </a:pPr>
            <a:r>
              <a:rPr lang="en-US" dirty="0"/>
              <a:t>Laceration in the pectoral (pronounced PECK-</a:t>
            </a:r>
            <a:r>
              <a:rPr lang="en-US" dirty="0" err="1"/>
              <a:t>toral</a:t>
            </a:r>
            <a:r>
              <a:rPr lang="en-US" dirty="0"/>
              <a:t>) region.    </a:t>
            </a:r>
          </a:p>
          <a:p>
            <a:pPr marL="181240" indent="-181240">
              <a:buFont typeface="Arial" pitchFamily="34" charset="0"/>
              <a:buChar char="•"/>
              <a:defRPr/>
            </a:pPr>
            <a:r>
              <a:rPr lang="en-US" dirty="0"/>
              <a:t>Crush injury to sternum.   </a:t>
            </a:r>
          </a:p>
          <a:p>
            <a:pPr marL="181240" indent="-181240">
              <a:buFont typeface="Arial" pitchFamily="34" charset="0"/>
              <a:buChar char="•"/>
              <a:defRPr/>
            </a:pPr>
            <a:r>
              <a:rPr lang="en-US" dirty="0"/>
              <a:t>Gunshot wound to right buttock.</a:t>
            </a:r>
          </a:p>
          <a:p>
            <a:pPr>
              <a:defRPr/>
            </a:pPr>
            <a:r>
              <a:rPr lang="en-US" dirty="0"/>
              <a:t> </a:t>
            </a:r>
          </a:p>
          <a:p>
            <a:pPr>
              <a:defRPr/>
            </a:pPr>
            <a:r>
              <a:rPr lang="en-US" b="1" dirty="0"/>
              <a:t>(note:  Pause for about 10 seconds before going on with the next part)</a:t>
            </a:r>
            <a:endParaRPr lang="en-US" dirty="0"/>
          </a:p>
          <a:p>
            <a:pPr>
              <a:defRPr/>
            </a:pPr>
            <a:r>
              <a:rPr lang="en-US" dirty="0"/>
              <a:t> </a:t>
            </a:r>
          </a:p>
          <a:p>
            <a:pPr>
              <a:defRPr/>
            </a:pPr>
            <a:r>
              <a:rPr lang="en-US" dirty="0"/>
              <a:t>The correct answer is a gunshot wound to right buttock.   Remember that prone means lying face down.  The other observations would be impossible to make unless the victim was supine, or face up.</a:t>
            </a:r>
          </a:p>
          <a:p>
            <a:pPr>
              <a:defRPr/>
            </a:pPr>
            <a:endParaRPr lang="en-US" dirty="0"/>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DED7D3-2D41-4302-8C9D-27DEBBEDEB63}" type="slidenum">
              <a:rPr lang="en-US" altLang="en-US"/>
              <a:pPr/>
              <a:t>50</a:t>
            </a:fld>
            <a:endParaRPr lang="en-US" altLang="en-US"/>
          </a:p>
        </p:txBody>
      </p:sp>
    </p:spTree>
    <p:extLst>
      <p:ext uri="{BB962C8B-B14F-4D97-AF65-F5344CB8AC3E}">
        <p14:creationId xmlns:p14="http://schemas.microsoft.com/office/powerpoint/2010/main" val="31113961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a:latin typeface="Arial" panose="020B0604020202020204" pitchFamily="34" charset="0"/>
              </a:rPr>
              <a:t>This concludes Lecture C of Understanding Medical Words.  </a:t>
            </a:r>
          </a:p>
          <a:p>
            <a:pPr eaLnBrk="1" hangingPunct="1">
              <a:spcBef>
                <a:spcPct val="0"/>
              </a:spcBef>
            </a:pPr>
            <a:endParaRPr lang="en-US" altLang="en-US">
              <a:latin typeface="Arial" panose="020B0604020202020204" pitchFamily="34" charset="0"/>
            </a:endParaRPr>
          </a:p>
          <a:p>
            <a:pPr eaLnBrk="1" hangingPunct="1">
              <a:spcBef>
                <a:spcPct val="0"/>
              </a:spcBef>
            </a:pPr>
            <a:r>
              <a:rPr lang="en-US" altLang="en-US">
                <a:latin typeface="Arial" panose="020B0604020202020204" pitchFamily="34" charset="0"/>
              </a:rPr>
              <a:t>In summary, we covered different tissue types, the body cavities and directional and positional terms.</a:t>
            </a:r>
          </a:p>
        </p:txBody>
      </p:sp>
      <p:sp>
        <p:nvSpPr>
          <p:cNvPr id="46084"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solidFill>
                <a:srgbClr val="000000"/>
              </a:solidFill>
            </a:endParaRPr>
          </a:p>
        </p:txBody>
      </p:sp>
      <p:sp>
        <p:nvSpPr>
          <p:cNvPr id="4608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6E120E4-449F-4991-A2DA-D2450F1D1DB3}" type="slidenum">
              <a:rPr lang="en-US" altLang="en-US">
                <a:solidFill>
                  <a:srgbClr val="000000"/>
                </a:solidFill>
              </a:rPr>
              <a:pPr/>
              <a:t>51</a:t>
            </a:fld>
            <a:endParaRPr lang="en-US" altLang="en-US">
              <a:solidFill>
                <a:srgbClr val="000000"/>
              </a:solidFill>
            </a:endParaRPr>
          </a:p>
        </p:txBody>
      </p:sp>
    </p:spTree>
    <p:extLst>
      <p:ext uri="{BB962C8B-B14F-4D97-AF65-F5344CB8AC3E}">
        <p14:creationId xmlns:p14="http://schemas.microsoft.com/office/powerpoint/2010/main" val="3741631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 Audio”</a:t>
            </a: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D27E0C-7850-4CDE-9815-A169D2763248}" type="slidenum">
              <a:rPr lang="en-US" altLang="en-US"/>
              <a:pPr/>
              <a:t>52</a:t>
            </a:fld>
            <a:endParaRPr lang="en-US" altLang="en-US"/>
          </a:p>
        </p:txBody>
      </p:sp>
    </p:spTree>
    <p:extLst>
      <p:ext uri="{BB962C8B-B14F-4D97-AF65-F5344CB8AC3E}">
        <p14:creationId xmlns:p14="http://schemas.microsoft.com/office/powerpoint/2010/main" val="165835525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Audio.</a:t>
            </a:r>
          </a:p>
          <a:p>
            <a:endParaRPr lang="en-US" dirty="0"/>
          </a:p>
        </p:txBody>
      </p:sp>
      <p:sp>
        <p:nvSpPr>
          <p:cNvPr id="4" name="Footer Placeholder 3"/>
          <p:cNvSpPr>
            <a:spLocks noGrp="1"/>
          </p:cNvSpPr>
          <p:nvPr>
            <p:ph type="ftr" sz="quarter" idx="10"/>
          </p:nvPr>
        </p:nvSpPr>
        <p:spPr/>
        <p:txBody>
          <a:bodyPr/>
          <a:lstStyle/>
          <a:p>
            <a:pPr>
              <a:defRPr/>
            </a:pPr>
            <a:r>
              <a:rPr lang="en-US">
                <a:solidFill>
                  <a:prstClr val="black"/>
                </a:solidFill>
              </a:rPr>
              <a:t>Health IT Workforce Curriculum Version 4.0</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BC67021A-487C-4D8E-B66A-9A323BD1E9A7}" type="slidenum">
              <a:rPr lang="en-US" altLang="en-US" smtClean="0">
                <a:solidFill>
                  <a:prstClr val="black"/>
                </a:solidFill>
              </a:rPr>
              <a:pPr/>
              <a:t>53</a:t>
            </a:fld>
            <a:endParaRPr lang="en-US" altLang="en-US">
              <a:solidFill>
                <a:prstClr val="black"/>
              </a:solidFill>
            </a:endParaRPr>
          </a:p>
        </p:txBody>
      </p:sp>
    </p:spTree>
    <p:extLst>
      <p:ext uri="{BB962C8B-B14F-4D97-AF65-F5344CB8AC3E}">
        <p14:creationId xmlns:p14="http://schemas.microsoft.com/office/powerpoint/2010/main" val="621906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accessibility.psu.edu/microsoftoffice/powerpoint/"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accessibility.psu.edu/microsoftoffice/powerpoint/"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NC Title">
    <p:spTree>
      <p:nvGrpSpPr>
        <p:cNvPr id="1" name=""/>
        <p:cNvGrpSpPr/>
        <p:nvPr/>
      </p:nvGrpSpPr>
      <p:grpSpPr>
        <a:xfrm>
          <a:off x="0" y="0"/>
          <a:ext cx="0" cy="0"/>
          <a:chOff x="0" y="0"/>
          <a:chExt cx="0" cy="0"/>
        </a:xfrm>
      </p:grpSpPr>
      <p:pic>
        <p:nvPicPr>
          <p:cNvPr id="3" name="Picture 2" descr="The Office of the National Coordinator (ONC) for Health Information Technology." title="ONC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2288" y="36576"/>
            <a:ext cx="6059424" cy="1487424"/>
          </a:xfrm>
          <a:prstGeom prst="rect">
            <a:avLst/>
          </a:prstGeom>
        </p:spPr>
      </p:pic>
      <p:sp>
        <p:nvSpPr>
          <p:cNvPr id="9" name="Title 1"/>
          <p:cNvSpPr>
            <a:spLocks noGrp="1"/>
          </p:cNvSpPr>
          <p:nvPr>
            <p:ph type="title" hasCustomPrompt="1"/>
          </p:nvPr>
        </p:nvSpPr>
        <p:spPr>
          <a:xfrm>
            <a:off x="0" y="2130552"/>
            <a:ext cx="9144000" cy="1298448"/>
          </a:xfrm>
          <a:prstGeom prst="rect">
            <a:avLst/>
          </a:prstGeom>
        </p:spPr>
        <p:txBody>
          <a:bodyPr anchor="t"/>
          <a:lstStyle>
            <a:lvl1pPr algn="ctr">
              <a:defRPr sz="3600" b="0" baseline="0">
                <a:latin typeface="Verdana" pitchFamily="34" charset="0"/>
                <a:ea typeface="Verdana" pitchFamily="34" charset="0"/>
                <a:cs typeface="Verdana" pitchFamily="34" charset="0"/>
              </a:defRPr>
            </a:lvl1pPr>
          </a:lstStyle>
          <a:p>
            <a:r>
              <a:rPr lang="en-US" dirty="0"/>
              <a:t>Click to edit component title</a:t>
            </a:r>
          </a:p>
        </p:txBody>
      </p:sp>
      <p:sp>
        <p:nvSpPr>
          <p:cNvPr id="15" name="Text Placeholder 3"/>
          <p:cNvSpPr>
            <a:spLocks noGrp="1"/>
          </p:cNvSpPr>
          <p:nvPr>
            <p:ph type="body" sz="half" idx="2" hasCustomPrompt="1"/>
          </p:nvPr>
        </p:nvSpPr>
        <p:spPr>
          <a:xfrm>
            <a:off x="1371600" y="3517900"/>
            <a:ext cx="6400800" cy="762000"/>
          </a:xfrm>
          <a:prstGeom prst="rect">
            <a:avLst/>
          </a:prstGeom>
        </p:spPr>
        <p:txBody>
          <a:bodyPr/>
          <a:lstStyle>
            <a:lvl1pPr marL="0" indent="0" algn="ctr">
              <a:buNone/>
              <a:defRPr sz="3200" baseline="0">
                <a:latin typeface="+mj-lt"/>
                <a:ea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unit title</a:t>
            </a:r>
          </a:p>
        </p:txBody>
      </p:sp>
      <p:sp>
        <p:nvSpPr>
          <p:cNvPr id="17" name="Text Placeholder 10"/>
          <p:cNvSpPr>
            <a:spLocks noGrp="1"/>
          </p:cNvSpPr>
          <p:nvPr>
            <p:ph type="body" sz="quarter" idx="11" hasCustomPrompt="1"/>
          </p:nvPr>
        </p:nvSpPr>
        <p:spPr>
          <a:xfrm>
            <a:off x="1371600" y="4356100"/>
            <a:ext cx="6400800" cy="609600"/>
          </a:xfrm>
          <a:prstGeom prst="rect">
            <a:avLst/>
          </a:prstGeom>
        </p:spPr>
        <p:txBody>
          <a:bodyPr/>
          <a:lstStyle>
            <a:lvl1pPr algn="ctr">
              <a:buFontTx/>
              <a:buNone/>
              <a:defRPr>
                <a:latin typeface="+mj-lt"/>
                <a:cs typeface="Tahoma" pitchFamily="34" charset="0"/>
              </a:defRPr>
            </a:lvl1pPr>
          </a:lstStyle>
          <a:p>
            <a:pPr lvl="0"/>
            <a:r>
              <a:rPr lang="en-US" dirty="0"/>
              <a:t>Click to edit lecture title</a:t>
            </a:r>
          </a:p>
        </p:txBody>
      </p:sp>
      <p:sp>
        <p:nvSpPr>
          <p:cNvPr id="18" name="Text Placeholder 15"/>
          <p:cNvSpPr>
            <a:spLocks noGrp="1"/>
          </p:cNvSpPr>
          <p:nvPr>
            <p:ph type="body" sz="quarter" idx="12"/>
          </p:nvPr>
        </p:nvSpPr>
        <p:spPr>
          <a:xfrm>
            <a:off x="685800" y="5232400"/>
            <a:ext cx="7772400" cy="1219200"/>
          </a:xfrm>
          <a:prstGeom prst="rect">
            <a:avLst/>
          </a:prstGeom>
        </p:spPr>
        <p:txBody>
          <a:bodyPr/>
          <a:lstStyle>
            <a:lvl1pPr algn="ctr">
              <a:buNone/>
              <a:defRPr lang="en-US" sz="1200" i="1" dirty="0" smtClean="0">
                <a:ea typeface="Calibri"/>
                <a:cs typeface="Times New Roman"/>
              </a:defRPr>
            </a:lvl1pPr>
          </a:lstStyle>
          <a:p>
            <a:pPr lvl="0"/>
            <a:r>
              <a:rPr lang="en-US" dirty="0"/>
              <a:t>Click to edit Master text styles</a:t>
            </a:r>
          </a:p>
        </p:txBody>
      </p:sp>
      <p:sp>
        <p:nvSpPr>
          <p:cNvPr id="19" name="Slide Number Placeholder 4"/>
          <p:cNvSpPr>
            <a:spLocks noGrp="1"/>
          </p:cNvSpPr>
          <p:nvPr>
            <p:ph type="sldNum" sz="quarter" idx="4"/>
          </p:nvPr>
        </p:nvSpPr>
        <p:spPr>
          <a:xfrm>
            <a:off x="8509000" y="6263640"/>
            <a:ext cx="419100"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222652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C Lec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8" name="Content Placeholder 7"/>
          <p:cNvSpPr>
            <a:spLocks noGrp="1"/>
          </p:cNvSpPr>
          <p:nvPr>
            <p:ph sz="quarter" idx="14"/>
          </p:nvPr>
        </p:nvSpPr>
        <p:spPr>
          <a:xfrm>
            <a:off x="457200" y="1600200"/>
            <a:ext cx="8229600"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4033174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NC Lecture w/referenc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Content Placeholder 7"/>
          <p:cNvSpPr>
            <a:spLocks noGrp="1"/>
          </p:cNvSpPr>
          <p:nvPr>
            <p:ph sz="quarter" idx="14"/>
          </p:nvPr>
        </p:nvSpPr>
        <p:spPr>
          <a:xfrm>
            <a:off x="457200" y="1600200"/>
            <a:ext cx="8229600"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table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0502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C Side by Side All Option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17" name="Content Placeholder 1"/>
          <p:cNvSpPr>
            <a:spLocks noGrp="1"/>
          </p:cNvSpPr>
          <p:nvPr>
            <p:ph sz="quarter" idx="14"/>
          </p:nvPr>
        </p:nvSpPr>
        <p:spPr>
          <a:xfrm>
            <a:off x="457200" y="1600200"/>
            <a:ext cx="4041648"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
          <p:cNvSpPr>
            <a:spLocks noGrp="1"/>
          </p:cNvSpPr>
          <p:nvPr>
            <p:ph type="body" sz="quarter" idx="32" hasCustomPrompt="1"/>
          </p:nvPr>
        </p:nvSpPr>
        <p:spPr>
          <a:xfrm>
            <a:off x="457198" y="6278880"/>
            <a:ext cx="343872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18" name="Content Placeholder 2"/>
          <p:cNvSpPr>
            <a:spLocks noGrp="1"/>
          </p:cNvSpPr>
          <p:nvPr>
            <p:ph sz="quarter" idx="18"/>
          </p:nvPr>
        </p:nvSpPr>
        <p:spPr>
          <a:xfrm>
            <a:off x="4648200" y="1600200"/>
            <a:ext cx="4041648" cy="4572000"/>
          </a:xfrm>
          <a:prstGeom prst="rect">
            <a:avLst/>
          </a:prstGeom>
        </p:spPr>
        <p:txBody>
          <a:bodyPr/>
          <a:lstStyle>
            <a:lvl1pPr>
              <a:defRPr sz="3200"/>
            </a:lvl1pPr>
            <a:lvl2pPr>
              <a:buSzPct val="85000"/>
              <a:defRPr/>
            </a:lvl2pPr>
            <a:lvl3pPr marL="1143000" indent="-228600">
              <a:buSzPct val="80000"/>
              <a:buFont typeface="Courier New" panose="02070309020205020404" pitchFamily="49" charset="0"/>
              <a:buChar char="o"/>
              <a:defRPr lang="en-US" sz="2400" kern="1200" dirty="0" smtClean="0">
                <a:solidFill>
                  <a:schemeClr val="tx1"/>
                </a:solidFill>
                <a:latin typeface="+mn-lt"/>
                <a:ea typeface="+mn-ea"/>
                <a:cs typeface="+mn-cs"/>
              </a:defRPr>
            </a:lvl3pPr>
            <a:lvl4pPr marL="1600200" indent="-228600">
              <a:buSzPct val="120000"/>
              <a:buFont typeface="Wingdings" panose="05000000000000000000" pitchFamily="2" charset="2"/>
              <a:buChar char="§"/>
              <a:defRPr/>
            </a:lvl4pPr>
            <a:lvl5pPr marL="2057400" indent="-228600">
              <a:buSzPct val="70000"/>
              <a:buFont typeface="Wingdings" panose="05000000000000000000" pitchFamily="2" charset="2"/>
              <a:buChar char="q"/>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
          <p:cNvSpPr>
            <a:spLocks noGrp="1"/>
          </p:cNvSpPr>
          <p:nvPr>
            <p:ph type="body" sz="quarter" idx="33" hasCustomPrompt="1"/>
          </p:nvPr>
        </p:nvSpPr>
        <p:spPr>
          <a:xfrm>
            <a:off x="4648200" y="6278880"/>
            <a:ext cx="345013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921138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C triple column 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2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17" name="Content Placeholder 1"/>
          <p:cNvSpPr>
            <a:spLocks noGrp="1"/>
          </p:cNvSpPr>
          <p:nvPr>
            <p:ph sz="quarter" idx="14"/>
          </p:nvPr>
        </p:nvSpPr>
        <p:spPr>
          <a:xfrm>
            <a:off x="457200" y="1600200"/>
            <a:ext cx="2635250" cy="4572000"/>
          </a:xfrm>
          <a:prstGeom prst="rect">
            <a:avLst/>
          </a:prstGeom>
        </p:spPr>
        <p:txBody>
          <a:bodyPr/>
          <a:lstStyle>
            <a:lvl1pPr>
              <a:defRPr sz="2400">
                <a:latin typeface="+mn-lt"/>
              </a:defRPr>
            </a:lvl1pPr>
            <a:lvl2pPr>
              <a:buSzPct val="85000"/>
              <a:defRPr sz="2000">
                <a:latin typeface="+mn-lt"/>
              </a:defRPr>
            </a:lvl2pPr>
            <a:lvl3pPr marL="1143000" indent="-228600">
              <a:buSzPct val="80000"/>
              <a:buFont typeface="Courier New" panose="02070309020205020404" pitchFamily="49" charset="0"/>
              <a:buChar char="o"/>
              <a:defRPr sz="1800">
                <a:latin typeface="+mn-lt"/>
              </a:defRPr>
            </a:lvl3pPr>
            <a:lvl4pPr marL="1600200" indent="-228600">
              <a:buSzPct val="120000"/>
              <a:buFont typeface="Wingdings" panose="05000000000000000000" pitchFamily="2" charset="2"/>
              <a:buChar char="§"/>
              <a:defRPr sz="1600">
                <a:latin typeface="+mn-lt"/>
              </a:defRPr>
            </a:lvl4pPr>
            <a:lvl5pPr marL="2057400" indent="-228600">
              <a:buSzPct val="70000"/>
              <a:buFont typeface="Wingdings" panose="05000000000000000000" pitchFamily="2" charset="2"/>
              <a:buChar char="q"/>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
          <p:cNvSpPr>
            <a:spLocks noGrp="1"/>
          </p:cNvSpPr>
          <p:nvPr>
            <p:ph type="body" sz="quarter" idx="32" hasCustomPrompt="1"/>
          </p:nvPr>
        </p:nvSpPr>
        <p:spPr>
          <a:xfrm>
            <a:off x="779007" y="6278880"/>
            <a:ext cx="2027692"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18" name="Content Placeholder 2"/>
          <p:cNvSpPr>
            <a:spLocks noGrp="1"/>
          </p:cNvSpPr>
          <p:nvPr>
            <p:ph sz="quarter" idx="18"/>
          </p:nvPr>
        </p:nvSpPr>
        <p:spPr>
          <a:xfrm>
            <a:off x="6050577" y="1600200"/>
            <a:ext cx="2635250" cy="4572000"/>
          </a:xfrm>
          <a:prstGeom prst="rect">
            <a:avLst/>
          </a:prstGeom>
        </p:spPr>
        <p:txBody>
          <a:bodyPr/>
          <a:lstStyle>
            <a:lvl1pPr>
              <a:defRPr sz="2800"/>
            </a:lvl1pPr>
            <a:lvl2pPr>
              <a:buSzPct val="85000"/>
              <a:defRPr sz="2400"/>
            </a:lvl2pPr>
            <a:lvl3pPr marL="1143000" indent="-228600">
              <a:buSzPct val="80000"/>
              <a:buFont typeface="Courier New" panose="02070309020205020404" pitchFamily="49" charset="0"/>
              <a:buChar char="o"/>
              <a:defRPr lang="en-US" sz="2000" kern="1200" dirty="0" smtClean="0">
                <a:solidFill>
                  <a:schemeClr val="tx1"/>
                </a:solidFill>
                <a:latin typeface="+mn-lt"/>
                <a:ea typeface="+mn-ea"/>
                <a:cs typeface="+mn-cs"/>
              </a:defRPr>
            </a:lvl3pPr>
            <a:lvl4pPr marL="1600200" indent="-228600">
              <a:buSzPct val="120000"/>
              <a:buFont typeface="Wingdings" panose="05000000000000000000" pitchFamily="2" charset="2"/>
              <a:buChar char="§"/>
              <a:defRPr sz="1800"/>
            </a:lvl4pPr>
            <a:lvl5pPr marL="2057400" indent="-228600">
              <a:buSzPct val="70000"/>
              <a:buFont typeface="Wingdings" panose="05000000000000000000" pitchFamily="2" charset="2"/>
              <a:buChar char="q"/>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
          <p:cNvSpPr>
            <a:spLocks noGrp="1"/>
          </p:cNvSpPr>
          <p:nvPr>
            <p:ph type="body" sz="quarter" idx="33" hasCustomPrompt="1"/>
          </p:nvPr>
        </p:nvSpPr>
        <p:spPr>
          <a:xfrm>
            <a:off x="6050577" y="6263640"/>
            <a:ext cx="2034420"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
        <p:nvSpPr>
          <p:cNvPr id="9" name="Content Placeholder 1"/>
          <p:cNvSpPr>
            <a:spLocks noGrp="1"/>
          </p:cNvSpPr>
          <p:nvPr>
            <p:ph sz="quarter" idx="34"/>
          </p:nvPr>
        </p:nvSpPr>
        <p:spPr>
          <a:xfrm>
            <a:off x="3253889" y="1600200"/>
            <a:ext cx="2635250" cy="4572000"/>
          </a:xfrm>
          <a:prstGeom prst="rect">
            <a:avLst/>
          </a:prstGeom>
        </p:spPr>
        <p:txBody>
          <a:bodyPr/>
          <a:lstStyle>
            <a:lvl1pPr>
              <a:defRPr sz="2400">
                <a:latin typeface="+mn-lt"/>
              </a:defRPr>
            </a:lvl1pPr>
            <a:lvl2pPr>
              <a:buSzPct val="85000"/>
              <a:defRPr sz="2000">
                <a:latin typeface="+mn-lt"/>
              </a:defRPr>
            </a:lvl2pPr>
            <a:lvl3pPr marL="1143000" indent="-228600">
              <a:buSzPct val="80000"/>
              <a:buFont typeface="Courier New" panose="02070309020205020404" pitchFamily="49" charset="0"/>
              <a:buChar char="o"/>
              <a:defRPr sz="1800">
                <a:latin typeface="+mn-lt"/>
              </a:defRPr>
            </a:lvl3pPr>
            <a:lvl4pPr marL="1600200" indent="-228600">
              <a:buSzPct val="120000"/>
              <a:buFont typeface="Wingdings" panose="05000000000000000000" pitchFamily="2" charset="2"/>
              <a:buChar char="§"/>
              <a:defRPr sz="1600">
                <a:latin typeface="+mn-lt"/>
              </a:defRPr>
            </a:lvl4pPr>
            <a:lvl5pPr marL="2057400" indent="-228600">
              <a:buSzPct val="70000"/>
              <a:buFont typeface="Wingdings" panose="05000000000000000000" pitchFamily="2" charset="2"/>
              <a:buChar char="q"/>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
          <p:cNvSpPr>
            <a:spLocks noGrp="1"/>
          </p:cNvSpPr>
          <p:nvPr>
            <p:ph type="body" sz="quarter" idx="35" hasCustomPrompt="1"/>
          </p:nvPr>
        </p:nvSpPr>
        <p:spPr>
          <a:xfrm>
            <a:off x="3414258" y="6278880"/>
            <a:ext cx="2027692"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Tree>
    <p:extLst>
      <p:ext uri="{BB962C8B-B14F-4D97-AF65-F5344CB8AC3E}">
        <p14:creationId xmlns:p14="http://schemas.microsoft.com/office/powerpoint/2010/main" val="390315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C Side by side_four with citation placeholders">
    <p:spTree>
      <p:nvGrpSpPr>
        <p:cNvPr id="1" name=""/>
        <p:cNvGrpSpPr/>
        <p:nvPr/>
      </p:nvGrpSpPr>
      <p:grpSpPr>
        <a:xfrm>
          <a:off x="0" y="0"/>
          <a:ext cx="0" cy="0"/>
          <a:chOff x="0" y="0"/>
          <a:chExt cx="0" cy="0"/>
        </a:xfrm>
      </p:grpSpPr>
      <p:sp>
        <p:nvSpPr>
          <p:cNvPr id="15"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Content Placeholder 1"/>
          <p:cNvSpPr>
            <a:spLocks noGrp="1"/>
          </p:cNvSpPr>
          <p:nvPr>
            <p:ph sz="quarter" idx="14"/>
          </p:nvPr>
        </p:nvSpPr>
        <p:spPr>
          <a:xfrm>
            <a:off x="457200" y="160020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8" name="Text Placeholder 16"/>
          <p:cNvSpPr>
            <a:spLocks noGrp="1"/>
          </p:cNvSpPr>
          <p:nvPr>
            <p:ph type="body" sz="quarter" idx="42" hasCustomPrompt="1"/>
          </p:nvPr>
        </p:nvSpPr>
        <p:spPr>
          <a:xfrm>
            <a:off x="45720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2" name="Content Placeholder 1"/>
          <p:cNvSpPr>
            <a:spLocks noGrp="1"/>
          </p:cNvSpPr>
          <p:nvPr>
            <p:ph sz="quarter" idx="37"/>
          </p:nvPr>
        </p:nvSpPr>
        <p:spPr>
          <a:xfrm>
            <a:off x="457200" y="396748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4" name="Text Placeholder 16"/>
          <p:cNvSpPr>
            <a:spLocks noGrp="1"/>
          </p:cNvSpPr>
          <p:nvPr>
            <p:ph type="body" sz="quarter" idx="39" hasCustomPrompt="1"/>
          </p:nvPr>
        </p:nvSpPr>
        <p:spPr>
          <a:xfrm>
            <a:off x="45720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4" name="Content Placeholder 1"/>
          <p:cNvSpPr>
            <a:spLocks noGrp="1"/>
          </p:cNvSpPr>
          <p:nvPr>
            <p:ph sz="quarter" idx="35"/>
          </p:nvPr>
        </p:nvSpPr>
        <p:spPr>
          <a:xfrm>
            <a:off x="4643120" y="160020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7" name="Text Placeholder 16"/>
          <p:cNvSpPr>
            <a:spLocks noGrp="1"/>
          </p:cNvSpPr>
          <p:nvPr>
            <p:ph type="body" sz="quarter" idx="41" hasCustomPrompt="1"/>
          </p:nvPr>
        </p:nvSpPr>
        <p:spPr>
          <a:xfrm>
            <a:off x="464312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1" name="Content Placeholder 1"/>
          <p:cNvSpPr>
            <a:spLocks noGrp="1"/>
          </p:cNvSpPr>
          <p:nvPr>
            <p:ph sz="quarter" idx="36"/>
          </p:nvPr>
        </p:nvSpPr>
        <p:spPr>
          <a:xfrm>
            <a:off x="4663440" y="396748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6" name="Text Placeholder 16"/>
          <p:cNvSpPr>
            <a:spLocks noGrp="1"/>
          </p:cNvSpPr>
          <p:nvPr>
            <p:ph type="body" sz="quarter" idx="40" hasCustomPrompt="1"/>
          </p:nvPr>
        </p:nvSpPr>
        <p:spPr>
          <a:xfrm>
            <a:off x="466344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843380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C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8" name="Table Placeholder 7"/>
          <p:cNvSpPr>
            <a:spLocks noGrp="1"/>
          </p:cNvSpPr>
          <p:nvPr>
            <p:ph type="tbl"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table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table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49663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C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5" name="Chart Placeholder 4"/>
          <p:cNvSpPr>
            <a:spLocks noGrp="1"/>
          </p:cNvSpPr>
          <p:nvPr>
            <p:ph type="chart" sz="quarter" idx="14"/>
          </p:nvPr>
        </p:nvSpPr>
        <p:spPr>
          <a:xfrm>
            <a:off x="457200" y="1600200"/>
            <a:ext cx="8229600" cy="4572000"/>
          </a:xfrm>
          <a:prstGeom prst="rect">
            <a:avLst/>
          </a:prstGeom>
        </p:spPr>
        <p:txBody>
          <a:bodyPr rtlCol="0">
            <a:normAutofit/>
          </a:bodyPr>
          <a:lstStyle>
            <a:lvl1pPr>
              <a:defRPr sz="3200"/>
            </a:lvl1pPr>
          </a:lstStyle>
          <a:p>
            <a:pPr lvl="0"/>
            <a:r>
              <a:rPr lang="en-US" noProof="0" dirty="0"/>
              <a:t>Click icon to add chart</a:t>
            </a:r>
          </a:p>
        </p:txBody>
      </p:sp>
      <p:sp>
        <p:nvSpPr>
          <p:cNvPr id="9"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chart attribution.</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385424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C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8" name="Picture Placeholder 7"/>
          <p:cNvSpPr>
            <a:spLocks noGrp="1"/>
          </p:cNvSpPr>
          <p:nvPr>
            <p:ph type="pic"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picture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image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91070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C Summar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dirty="0"/>
              <a:t>Click to edit Master title style</a:t>
            </a:r>
          </a:p>
        </p:txBody>
      </p:sp>
      <p:sp>
        <p:nvSpPr>
          <p:cNvPr id="5" name="Text Placeholder 4"/>
          <p:cNvSpPr>
            <a:spLocks noGrp="1"/>
          </p:cNvSpPr>
          <p:nvPr>
            <p:ph type="body" sz="quarter" idx="11"/>
          </p:nvPr>
        </p:nvSpPr>
        <p:spPr>
          <a:xfrm>
            <a:off x="457200" y="1600200"/>
            <a:ext cx="8229600" cy="4572000"/>
          </a:xfrm>
          <a:prstGeom prst="rect">
            <a:avLst/>
          </a:prstGeom>
        </p:spPr>
        <p:txBody>
          <a:bodyPr/>
          <a:lstStyle>
            <a:lvl1pPr>
              <a:defRPr sz="3200" baseline="0">
                <a:latin typeface="+mn-lt"/>
              </a:defRPr>
            </a:lvl1pPr>
            <a:lvl2pPr>
              <a:defRPr sz="2800">
                <a:latin typeface="+mn-lt"/>
              </a:defRPr>
            </a:lvl2pPr>
          </a:lstStyle>
          <a:p>
            <a:pPr lvl="0"/>
            <a:r>
              <a:rPr lang="en-US" dirty="0"/>
              <a:t>Click to edit Master text styles</a:t>
            </a:r>
          </a:p>
          <a:p>
            <a:pPr lvl="1"/>
            <a:r>
              <a:rPr lang="en-US" dirty="0"/>
              <a:t>Second level</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499669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C Referenc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dirty="0"/>
              <a:t>Click to edit Master title style</a:t>
            </a:r>
          </a:p>
        </p:txBody>
      </p:sp>
      <p:sp>
        <p:nvSpPr>
          <p:cNvPr id="8" name="Text Placeholder 1"/>
          <p:cNvSpPr>
            <a:spLocks noGrp="1"/>
          </p:cNvSpPr>
          <p:nvPr>
            <p:ph type="body" sz="quarter" idx="16"/>
          </p:nvPr>
        </p:nvSpPr>
        <p:spPr>
          <a:xfrm>
            <a:off x="457200" y="1600200"/>
            <a:ext cx="8229600" cy="1371600"/>
          </a:xfrm>
          <a:prstGeom prst="rect">
            <a:avLst/>
          </a:prstGeom>
        </p:spPr>
        <p:txBody>
          <a:bodyPr/>
          <a:lstStyle>
            <a:lvl1pPr>
              <a:buNone/>
              <a:defRPr sz="1600" b="1">
                <a:latin typeface="+mn-lt"/>
                <a:cs typeface="Arial" pitchFamily="34" charset="0"/>
              </a:defRPr>
            </a:lvl1pPr>
            <a:lvl2pPr marL="274320" indent="-283464">
              <a:buFont typeface="Arial" pitchFamily="34" charset="0"/>
              <a:buNone/>
              <a:defRPr sz="1400" baseline="0">
                <a:latin typeface="+mn-lt"/>
                <a:cs typeface="Arial" pitchFamily="34" charset="0"/>
              </a:defRPr>
            </a:lvl2pPr>
          </a:lstStyle>
          <a:p>
            <a:pPr lvl="0"/>
            <a:r>
              <a:rPr lang="en-US" dirty="0"/>
              <a:t>Click to edit Master text styles</a:t>
            </a:r>
          </a:p>
          <a:p>
            <a:pPr lvl="1"/>
            <a:r>
              <a:rPr lang="en-US" dirty="0"/>
              <a:t>Second level</a:t>
            </a:r>
          </a:p>
        </p:txBody>
      </p:sp>
      <p:sp>
        <p:nvSpPr>
          <p:cNvPr id="9" name="Text Placeholder 2"/>
          <p:cNvSpPr>
            <a:spLocks noGrp="1"/>
          </p:cNvSpPr>
          <p:nvPr>
            <p:ph type="body" sz="quarter" idx="20"/>
          </p:nvPr>
        </p:nvSpPr>
        <p:spPr>
          <a:xfrm>
            <a:off x="457200" y="3200400"/>
            <a:ext cx="8229600" cy="1371600"/>
          </a:xfrm>
          <a:prstGeom prst="rect">
            <a:avLst/>
          </a:prstGeom>
        </p:spPr>
        <p:txBody>
          <a:bodyPr/>
          <a:lstStyle>
            <a:lvl1pPr>
              <a:buNone/>
              <a:defRPr sz="1600" b="1" baseline="0">
                <a:latin typeface="+mn-lt"/>
                <a:cs typeface="Arial" pitchFamily="34" charset="0"/>
              </a:defRPr>
            </a:lvl1pPr>
            <a:lvl2pPr marL="274320" marR="0" indent="-285750" algn="l" defTabSz="914400" rtl="0" eaLnBrk="1" fontAlgn="base" latinLnBrk="0" hangingPunct="1">
              <a:lnSpc>
                <a:spcPct val="100000"/>
              </a:lnSpc>
              <a:spcBef>
                <a:spcPct val="20000"/>
              </a:spcBef>
              <a:spcAft>
                <a:spcPct val="0"/>
              </a:spcAft>
              <a:buClrTx/>
              <a:buSzTx/>
              <a:buFont typeface="+mj-lt"/>
              <a:buNone/>
              <a:tabLst/>
              <a:defRPr lang="en-US" sz="1400" smtClean="0">
                <a:latin typeface="+mn-lt"/>
              </a:defRPr>
            </a:lvl2pPr>
          </a:lstStyle>
          <a:p>
            <a:pPr lvl="0"/>
            <a:r>
              <a:rPr lang="en-US" dirty="0"/>
              <a:t>Click to edit Master text styles</a:t>
            </a:r>
          </a:p>
          <a:p>
            <a:pPr lvl="1"/>
            <a:r>
              <a:rPr lang="en-US" dirty="0"/>
              <a:t>Second level</a:t>
            </a:r>
          </a:p>
        </p:txBody>
      </p:sp>
      <p:sp>
        <p:nvSpPr>
          <p:cNvPr id="10" name="Text Placeholder 3"/>
          <p:cNvSpPr>
            <a:spLocks noGrp="1"/>
          </p:cNvSpPr>
          <p:nvPr>
            <p:ph type="body" sz="quarter" idx="21"/>
          </p:nvPr>
        </p:nvSpPr>
        <p:spPr>
          <a:xfrm>
            <a:off x="457200" y="4800600"/>
            <a:ext cx="8229600" cy="1371600"/>
          </a:xfrm>
          <a:prstGeom prst="rect">
            <a:avLst/>
          </a:prstGeom>
        </p:spPr>
        <p:txBody>
          <a:bodyPr/>
          <a:lstStyle>
            <a:lvl1pPr>
              <a:buNone/>
              <a:defRPr sz="1600" b="1">
                <a:latin typeface="+mn-lt"/>
                <a:cs typeface="Arial" pitchFamily="34" charset="0"/>
              </a:defRPr>
            </a:lvl1pPr>
            <a:lvl2pPr marL="274320">
              <a:buFont typeface="Arial" pitchFamily="34" charset="0"/>
              <a:buNone/>
              <a:defRPr lang="en-US" sz="1400" smtClean="0">
                <a:latin typeface="+mn-lt"/>
              </a:defRPr>
            </a:lvl2pPr>
          </a:lstStyle>
          <a:p>
            <a:pPr lvl="0"/>
            <a:r>
              <a:rPr lang="en-US" dirty="0"/>
              <a:t>Click to edit Master text styles</a:t>
            </a:r>
          </a:p>
          <a:p>
            <a:pPr lvl="1"/>
            <a:r>
              <a:rPr lang="en-US" dirty="0"/>
              <a:t>Second level</a:t>
            </a:r>
          </a:p>
        </p:txBody>
      </p:sp>
      <p:sp>
        <p:nvSpPr>
          <p:cNvPr id="11"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573750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C Attribution_Final_Slide">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744662"/>
          </a:xfrm>
        </p:spPr>
        <p:txBody>
          <a:bodyPr/>
          <a:lstStyle>
            <a:lvl1pPr>
              <a:defRPr sz="36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8" name="Content Placeholder 7"/>
          <p:cNvSpPr>
            <a:spLocks noGrp="1"/>
          </p:cNvSpPr>
          <p:nvPr>
            <p:ph sz="quarter" idx="14"/>
          </p:nvPr>
        </p:nvSpPr>
        <p:spPr>
          <a:xfrm>
            <a:off x="457200" y="2260600"/>
            <a:ext cx="8229600" cy="3911600"/>
          </a:xfrm>
          <a:prstGeom prst="rect">
            <a:avLst/>
          </a:prstGeom>
        </p:spPr>
        <p:txBody>
          <a:bodyPr anchor="b" anchorCtr="0"/>
          <a:lstStyle>
            <a:lvl1pPr marL="0" indent="0">
              <a:buNone/>
              <a:defRPr sz="3200" i="1">
                <a:latin typeface="+mn-lt"/>
              </a:defRPr>
            </a:lvl1pPr>
            <a:lvl2pPr>
              <a:buSzPct val="85000"/>
              <a:defRPr i="1">
                <a:latin typeface="+mn-lt"/>
              </a:defRPr>
            </a:lvl2pPr>
            <a:lvl3pPr marL="1143000" indent="-228600">
              <a:buSzPct val="80000"/>
              <a:buFont typeface="Courier New" panose="02070309020205020404" pitchFamily="49" charset="0"/>
              <a:buChar char="o"/>
              <a:defRPr i="1">
                <a:latin typeface="+mn-lt"/>
              </a:defRPr>
            </a:lvl3pPr>
            <a:lvl4pPr marL="1600200" indent="-228600">
              <a:buSzPct val="120000"/>
              <a:buFont typeface="Wingdings" panose="05000000000000000000" pitchFamily="2" charset="2"/>
              <a:buChar char="§"/>
              <a:defRPr i="1">
                <a:latin typeface="+mn-lt"/>
              </a:defRPr>
            </a:lvl4pPr>
            <a:lvl5pPr marL="2057400" indent="-228600">
              <a:buSzPct val="70000"/>
              <a:buFont typeface="Wingdings" panose="05000000000000000000" pitchFamily="2" charset="2"/>
              <a:buChar char="q"/>
              <a:defRPr i="1">
                <a:latin typeface="+mn-lt"/>
              </a:defRPr>
            </a:lvl5pPr>
          </a:lstStyle>
          <a:p>
            <a:pPr lvl="0"/>
            <a:r>
              <a:rPr lang="en-US" dirty="0"/>
              <a:t>Click to edit Master text styles</a:t>
            </a:r>
          </a:p>
        </p:txBody>
      </p:sp>
      <p:sp>
        <p:nvSpPr>
          <p:cNvPr id="5"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1873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7638"/>
            <a:ext cx="8229600" cy="1143000"/>
          </a:xfrm>
        </p:spPr>
        <p:txBody>
          <a:bodyPr/>
          <a:lstStyle>
            <a:lvl1pPr>
              <a:defRPr sz="2800" b="1" baseline="0">
                <a:solidFill>
                  <a:srgbClr val="FF0000"/>
                </a:solidFill>
              </a:defRPr>
            </a:lvl1pPr>
          </a:lstStyle>
          <a:p>
            <a:r>
              <a:rPr lang="en-US" dirty="0"/>
              <a:t>DO NOT USE THIS LAYOUT</a:t>
            </a:r>
            <a:br>
              <a:rPr lang="en-US" dirty="0"/>
            </a:br>
            <a:r>
              <a:rPr lang="en-US" dirty="0"/>
              <a:t>except to follow its instructions in the Master View</a:t>
            </a:r>
          </a:p>
        </p:txBody>
      </p:sp>
      <p:sp>
        <p:nvSpPr>
          <p:cNvPr id="3" name="Slide Number Placeholder 2"/>
          <p:cNvSpPr>
            <a:spLocks noGrp="1"/>
          </p:cNvSpPr>
          <p:nvPr>
            <p:ph type="sldNum" sz="quarter" idx="10"/>
          </p:nvPr>
        </p:nvSpPr>
        <p:spPr/>
        <p:txBody>
          <a:bodyPr/>
          <a:lstStyle/>
          <a:p>
            <a:fld id="{F3BF8891-5E06-46C2-89A4-6DB85D39BA35}" type="slidenum">
              <a:rPr lang="en-US" smtClean="0"/>
              <a:pPr/>
              <a:t>‹#›</a:t>
            </a:fld>
            <a:endParaRPr lang="en-US" dirty="0"/>
          </a:p>
        </p:txBody>
      </p:sp>
      <p:sp>
        <p:nvSpPr>
          <p:cNvPr id="4" name="TextBox 3"/>
          <p:cNvSpPr txBox="1"/>
          <p:nvPr userDrawn="1"/>
        </p:nvSpPr>
        <p:spPr>
          <a:xfrm>
            <a:off x="101599" y="1417638"/>
            <a:ext cx="8928101" cy="1015663"/>
          </a:xfrm>
          <a:prstGeom prst="rect">
            <a:avLst/>
          </a:prstGeom>
          <a:noFill/>
        </p:spPr>
        <p:txBody>
          <a:bodyPr wrap="square" rtlCol="0">
            <a:spAutoFit/>
          </a:bodyPr>
          <a:lstStyle/>
          <a:p>
            <a:pPr algn="ctr" eaLnBrk="1" hangingPunct="1"/>
            <a:r>
              <a:rPr lang="en-US" sz="2400" b="1" dirty="0">
                <a:solidFill>
                  <a:srgbClr val="0070C0"/>
                </a:solidFill>
                <a:cs typeface="Arial" panose="020B0604020202020204" pitchFamily="34" charset="0"/>
              </a:rPr>
              <a:t>Creating a Custom Layout</a:t>
            </a:r>
          </a:p>
          <a:p>
            <a:pPr eaLnBrk="1" hangingPunct="1"/>
            <a:r>
              <a:rPr lang="en-US" dirty="0">
                <a:solidFill>
                  <a:prstClr val="black"/>
                </a:solidFill>
              </a:rPr>
              <a:t>Follow the instructions on this slide layout if none of the existing layouts (in the current template) work well for the current slide you would like to create or edit.</a:t>
            </a:r>
          </a:p>
        </p:txBody>
      </p:sp>
      <p:sp>
        <p:nvSpPr>
          <p:cNvPr id="6" name="TextBox 5"/>
          <p:cNvSpPr txBox="1"/>
          <p:nvPr userDrawn="1"/>
        </p:nvSpPr>
        <p:spPr>
          <a:xfrm>
            <a:off x="101600" y="2567642"/>
            <a:ext cx="9144000" cy="3970318"/>
          </a:xfrm>
          <a:prstGeom prst="rect">
            <a:avLst/>
          </a:prstGeom>
          <a:noFill/>
        </p:spPr>
        <p:txBody>
          <a:bodyPr wrap="square" rtlCol="0">
            <a:spAutoFit/>
          </a:bodyPr>
          <a:lstStyle/>
          <a:p>
            <a:pPr eaLnBrk="1" hangingPunct="1"/>
            <a:r>
              <a:rPr lang="en-US" dirty="0">
                <a:solidFill>
                  <a:prstClr val="black"/>
                </a:solidFill>
              </a:rPr>
              <a:t>To create a custom new layout, </a:t>
            </a:r>
            <a:r>
              <a:rPr lang="en-US" b="1" dirty="0">
                <a:solidFill>
                  <a:prstClr val="black"/>
                </a:solidFill>
              </a:rPr>
              <a:t>in the Slide Master view </a:t>
            </a:r>
            <a:r>
              <a:rPr lang="en-US" dirty="0">
                <a:solidFill>
                  <a:prstClr val="black"/>
                </a:solidFill>
              </a:rPr>
              <a:t>do the following:</a:t>
            </a:r>
          </a:p>
          <a:p>
            <a:pPr marL="214313" indent="-214313" eaLnBrk="1" hangingPunct="1">
              <a:buFont typeface="Arial" panose="020B0604020202020204" pitchFamily="34" charset="0"/>
              <a:buChar char="•"/>
            </a:pPr>
            <a:r>
              <a:rPr lang="en-US" b="1" dirty="0">
                <a:solidFill>
                  <a:prstClr val="black"/>
                </a:solidFill>
              </a:rPr>
              <a:t>DUPLICATE</a:t>
            </a:r>
            <a:r>
              <a:rPr lang="en-US" dirty="0">
                <a:solidFill>
                  <a:prstClr val="black"/>
                </a:solidFill>
              </a:rPr>
              <a:t> an existing layout to create a new layout.</a:t>
            </a:r>
          </a:p>
          <a:p>
            <a:pPr marL="214313" indent="-214313" eaLnBrk="1" hangingPunct="1">
              <a:buFont typeface="Arial" panose="020B0604020202020204" pitchFamily="34" charset="0"/>
              <a:buChar char="•"/>
            </a:pPr>
            <a:r>
              <a:rPr lang="en-US" b="1" dirty="0">
                <a:solidFill>
                  <a:prstClr val="black"/>
                </a:solidFill>
              </a:rPr>
              <a:t>RENAME</a:t>
            </a:r>
            <a:r>
              <a:rPr lang="en-US" dirty="0">
                <a:solidFill>
                  <a:prstClr val="black"/>
                </a:solidFill>
              </a:rPr>
              <a:t> the new layout.</a:t>
            </a:r>
          </a:p>
          <a:p>
            <a:pPr marL="214313" indent="-214313" eaLnBrk="1" hangingPunct="1">
              <a:buFont typeface="Arial" panose="020B0604020202020204" pitchFamily="34" charset="0"/>
              <a:buChar char="•"/>
            </a:pPr>
            <a:r>
              <a:rPr lang="en-US" b="1" dirty="0">
                <a:solidFill>
                  <a:prstClr val="black"/>
                </a:solidFill>
              </a:rPr>
              <a:t>Insert or Remove as appropriate PLACEHOLDERS </a:t>
            </a:r>
            <a:r>
              <a:rPr lang="en-US" dirty="0">
                <a:solidFill>
                  <a:prstClr val="black"/>
                </a:solidFill>
              </a:rPr>
              <a:t>on your new layout, resizing &amp; formatting as appropriate. </a:t>
            </a:r>
            <a:r>
              <a:rPr lang="en-US" sz="1600" dirty="0">
                <a:solidFill>
                  <a:prstClr val="black"/>
                </a:solidFill>
              </a:rPr>
              <a:t>(Do not edit your content in the slide master. All content should be edited in the normal presentation design view.) </a:t>
            </a:r>
            <a:r>
              <a:rPr lang="en-US" b="1" dirty="0">
                <a:solidFill>
                  <a:prstClr val="black"/>
                </a:solidFill>
              </a:rPr>
              <a:t>NEVER REMOVE THE LAYOUT’S TITLE CONTAINER</a:t>
            </a:r>
            <a:r>
              <a:rPr lang="en-US" dirty="0">
                <a:solidFill>
                  <a:prstClr val="black"/>
                </a:solidFill>
              </a:rPr>
              <a:t>. </a:t>
            </a:r>
            <a:r>
              <a:rPr lang="en-US" sz="1600" dirty="0">
                <a:solidFill>
                  <a:prstClr val="black"/>
                </a:solidFill>
              </a:rPr>
              <a:t>(It can be resized or formatted, but never removed.)</a:t>
            </a:r>
            <a:endParaRPr lang="en-US" dirty="0">
              <a:solidFill>
                <a:prstClr val="black"/>
              </a:solidFill>
            </a:endParaRPr>
          </a:p>
          <a:p>
            <a:pPr marL="214313" indent="-214313" eaLnBrk="1" hangingPunct="1">
              <a:buFont typeface="Arial" panose="020B0604020202020204" pitchFamily="34" charset="0"/>
              <a:buChar char="•"/>
            </a:pPr>
            <a:r>
              <a:rPr lang="en-US" dirty="0">
                <a:solidFill>
                  <a:prstClr val="black"/>
                </a:solidFill>
              </a:rPr>
              <a:t>Check the </a:t>
            </a:r>
            <a:r>
              <a:rPr lang="en-US" b="1" dirty="0">
                <a:solidFill>
                  <a:prstClr val="black"/>
                </a:solidFill>
              </a:rPr>
              <a:t>READING ORDER </a:t>
            </a:r>
            <a:r>
              <a:rPr lang="en-US" dirty="0">
                <a:solidFill>
                  <a:prstClr val="black"/>
                </a:solidFill>
              </a:rPr>
              <a:t>of your new layout. (</a:t>
            </a:r>
            <a:r>
              <a:rPr lang="en-US" sz="1350" u="sng" dirty="0">
                <a:solidFill>
                  <a:prstClr val="black"/>
                </a:solidFill>
                <a:latin typeface="Arial"/>
                <a:hlinkClick r:id="rId2"/>
              </a:rPr>
              <a:t>http://accessibility.psu.edu/microsoftoffice/powerpoint/</a:t>
            </a:r>
            <a:r>
              <a:rPr lang="en-US" sz="1350" dirty="0">
                <a:solidFill>
                  <a:prstClr val="black"/>
                </a:solidFill>
                <a:latin typeface="Arial"/>
              </a:rPr>
              <a:t>) </a:t>
            </a:r>
            <a:r>
              <a:rPr lang="en-US" dirty="0">
                <a:solidFill>
                  <a:prstClr val="black"/>
                </a:solidFill>
              </a:rPr>
              <a:t>Reorder as appropriate so the slide layout’s </a:t>
            </a:r>
            <a:r>
              <a:rPr lang="en-US" b="1" dirty="0">
                <a:solidFill>
                  <a:prstClr val="black"/>
                </a:solidFill>
              </a:rPr>
              <a:t>TITLE is read first</a:t>
            </a:r>
            <a:r>
              <a:rPr lang="en-US" dirty="0">
                <a:solidFill>
                  <a:prstClr val="black"/>
                </a:solidFill>
              </a:rPr>
              <a:t>.</a:t>
            </a:r>
          </a:p>
          <a:p>
            <a:pPr marL="214313" indent="-214313" eaLnBrk="1" hangingPunct="1">
              <a:buFont typeface="Arial" panose="020B0604020202020204" pitchFamily="34" charset="0"/>
              <a:buChar char="•"/>
            </a:pPr>
            <a:r>
              <a:rPr lang="en-US" b="1" dirty="0">
                <a:solidFill>
                  <a:prstClr val="black"/>
                </a:solidFill>
              </a:rPr>
              <a:t>SAVE</a:t>
            </a:r>
            <a:r>
              <a:rPr lang="en-US" dirty="0">
                <a:solidFill>
                  <a:prstClr val="black"/>
                </a:solidFill>
              </a:rPr>
              <a:t> your presentation.</a:t>
            </a:r>
          </a:p>
          <a:p>
            <a:pPr marL="214313" indent="-214313" eaLnBrk="1" hangingPunct="1">
              <a:buFont typeface="Arial" panose="020B0604020202020204" pitchFamily="34" charset="0"/>
              <a:buChar char="•"/>
            </a:pPr>
            <a:r>
              <a:rPr lang="en-US" b="1" dirty="0">
                <a:solidFill>
                  <a:prstClr val="black"/>
                </a:solidFill>
              </a:rPr>
              <a:t>Close the Master View </a:t>
            </a:r>
            <a:r>
              <a:rPr lang="en-US" dirty="0">
                <a:solidFill>
                  <a:prstClr val="black"/>
                </a:solidFill>
              </a:rPr>
              <a:t>and return to your normal editing (design) view.</a:t>
            </a:r>
          </a:p>
          <a:p>
            <a:pPr marL="214313" indent="-214313" eaLnBrk="1" hangingPunct="1">
              <a:buFont typeface="Arial" panose="020B0604020202020204" pitchFamily="34" charset="0"/>
              <a:buChar char="•"/>
            </a:pPr>
            <a:r>
              <a:rPr lang="en-US" b="1" dirty="0">
                <a:solidFill>
                  <a:prstClr val="black"/>
                </a:solidFill>
              </a:rPr>
              <a:t>Insert a new slide using </a:t>
            </a:r>
            <a:r>
              <a:rPr lang="en-US" b="1">
                <a:solidFill>
                  <a:prstClr val="black"/>
                </a:solidFill>
              </a:rPr>
              <a:t>your custom-named </a:t>
            </a:r>
            <a:r>
              <a:rPr lang="en-US" b="1" dirty="0">
                <a:solidFill>
                  <a:prstClr val="black"/>
                </a:solidFill>
              </a:rPr>
              <a:t>new layout </a:t>
            </a:r>
            <a:r>
              <a:rPr lang="en-US" dirty="0">
                <a:solidFill>
                  <a:prstClr val="black"/>
                </a:solidFill>
              </a:rPr>
              <a:t>or apply the new layout to an existing slide.</a:t>
            </a:r>
          </a:p>
        </p:txBody>
      </p:sp>
    </p:spTree>
    <p:extLst>
      <p:ext uri="{BB962C8B-B14F-4D97-AF65-F5344CB8AC3E}">
        <p14:creationId xmlns:p14="http://schemas.microsoft.com/office/powerpoint/2010/main" val="3891782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C Title">
    <p:spTree>
      <p:nvGrpSpPr>
        <p:cNvPr id="1" name=""/>
        <p:cNvGrpSpPr/>
        <p:nvPr/>
      </p:nvGrpSpPr>
      <p:grpSpPr>
        <a:xfrm>
          <a:off x="0" y="0"/>
          <a:ext cx="0" cy="0"/>
          <a:chOff x="0" y="0"/>
          <a:chExt cx="0" cy="0"/>
        </a:xfrm>
      </p:grpSpPr>
      <p:pic>
        <p:nvPicPr>
          <p:cNvPr id="3" name="Picture 2" descr="The Office of the National Coordinator (ONC) for Health Information Technology." title="ONC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42288" y="36576"/>
            <a:ext cx="6059424" cy="1487424"/>
          </a:xfrm>
          <a:prstGeom prst="rect">
            <a:avLst/>
          </a:prstGeom>
        </p:spPr>
      </p:pic>
      <p:sp>
        <p:nvSpPr>
          <p:cNvPr id="9" name="Title 1"/>
          <p:cNvSpPr>
            <a:spLocks noGrp="1"/>
          </p:cNvSpPr>
          <p:nvPr>
            <p:ph type="title" hasCustomPrompt="1"/>
          </p:nvPr>
        </p:nvSpPr>
        <p:spPr>
          <a:xfrm>
            <a:off x="0" y="2130552"/>
            <a:ext cx="9144000" cy="1298448"/>
          </a:xfrm>
          <a:prstGeom prst="rect">
            <a:avLst/>
          </a:prstGeom>
        </p:spPr>
        <p:txBody>
          <a:bodyPr anchor="t"/>
          <a:lstStyle>
            <a:lvl1pPr algn="ctr">
              <a:defRPr sz="3600" b="0" baseline="0">
                <a:latin typeface="Verdana" pitchFamily="34" charset="0"/>
                <a:ea typeface="Verdana" pitchFamily="34" charset="0"/>
                <a:cs typeface="Verdana" pitchFamily="34" charset="0"/>
              </a:defRPr>
            </a:lvl1pPr>
          </a:lstStyle>
          <a:p>
            <a:r>
              <a:rPr lang="en-US" dirty="0"/>
              <a:t>Click to edit component title</a:t>
            </a:r>
          </a:p>
        </p:txBody>
      </p:sp>
      <p:sp>
        <p:nvSpPr>
          <p:cNvPr id="15" name="Text Placeholder 3"/>
          <p:cNvSpPr>
            <a:spLocks noGrp="1"/>
          </p:cNvSpPr>
          <p:nvPr>
            <p:ph type="body" sz="half" idx="2" hasCustomPrompt="1"/>
          </p:nvPr>
        </p:nvSpPr>
        <p:spPr>
          <a:xfrm>
            <a:off x="1371600" y="3517900"/>
            <a:ext cx="6400800" cy="762000"/>
          </a:xfrm>
          <a:prstGeom prst="rect">
            <a:avLst/>
          </a:prstGeom>
        </p:spPr>
        <p:txBody>
          <a:bodyPr/>
          <a:lstStyle>
            <a:lvl1pPr marL="0" indent="0" algn="ctr">
              <a:buNone/>
              <a:defRPr sz="3200" baseline="0">
                <a:latin typeface="+mj-lt"/>
                <a:ea typeface="Tahoma" pitchFamily="34" charset="0"/>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unit title</a:t>
            </a:r>
          </a:p>
        </p:txBody>
      </p:sp>
      <p:sp>
        <p:nvSpPr>
          <p:cNvPr id="17" name="Text Placeholder 10"/>
          <p:cNvSpPr>
            <a:spLocks noGrp="1"/>
          </p:cNvSpPr>
          <p:nvPr>
            <p:ph type="body" sz="quarter" idx="11" hasCustomPrompt="1"/>
          </p:nvPr>
        </p:nvSpPr>
        <p:spPr>
          <a:xfrm>
            <a:off x="1371600" y="4356100"/>
            <a:ext cx="6400800" cy="609600"/>
          </a:xfrm>
          <a:prstGeom prst="rect">
            <a:avLst/>
          </a:prstGeom>
        </p:spPr>
        <p:txBody>
          <a:bodyPr/>
          <a:lstStyle>
            <a:lvl1pPr algn="ctr">
              <a:buFontTx/>
              <a:buNone/>
              <a:defRPr>
                <a:latin typeface="+mj-lt"/>
                <a:cs typeface="Tahoma" pitchFamily="34" charset="0"/>
              </a:defRPr>
            </a:lvl1pPr>
          </a:lstStyle>
          <a:p>
            <a:pPr lvl="0"/>
            <a:r>
              <a:rPr lang="en-US" dirty="0"/>
              <a:t>Click to edit lecture title</a:t>
            </a:r>
          </a:p>
        </p:txBody>
      </p:sp>
      <p:sp>
        <p:nvSpPr>
          <p:cNvPr id="18" name="Text Placeholder 15"/>
          <p:cNvSpPr>
            <a:spLocks noGrp="1"/>
          </p:cNvSpPr>
          <p:nvPr>
            <p:ph type="body" sz="quarter" idx="12"/>
          </p:nvPr>
        </p:nvSpPr>
        <p:spPr>
          <a:xfrm>
            <a:off x="685800" y="5232400"/>
            <a:ext cx="7772400" cy="1219200"/>
          </a:xfrm>
          <a:prstGeom prst="rect">
            <a:avLst/>
          </a:prstGeom>
        </p:spPr>
        <p:txBody>
          <a:bodyPr/>
          <a:lstStyle>
            <a:lvl1pPr algn="ctr">
              <a:buNone/>
              <a:defRPr lang="en-US" sz="1200" i="1" dirty="0" smtClean="0">
                <a:ea typeface="Calibri"/>
                <a:cs typeface="Times New Roman"/>
              </a:defRPr>
            </a:lvl1pPr>
          </a:lstStyle>
          <a:p>
            <a:pPr lvl="0"/>
            <a:r>
              <a:rPr lang="en-US" dirty="0"/>
              <a:t>Click to edit Master text styles</a:t>
            </a:r>
          </a:p>
        </p:txBody>
      </p:sp>
      <p:sp>
        <p:nvSpPr>
          <p:cNvPr id="19" name="Slide Number Placeholder 4"/>
          <p:cNvSpPr>
            <a:spLocks noGrp="1"/>
          </p:cNvSpPr>
          <p:nvPr>
            <p:ph type="sldNum" sz="quarter" idx="4"/>
          </p:nvPr>
        </p:nvSpPr>
        <p:spPr>
          <a:xfrm>
            <a:off x="8509000" y="6263640"/>
            <a:ext cx="419100"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336183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C Lectur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8" name="Content Placeholder 7"/>
          <p:cNvSpPr>
            <a:spLocks noGrp="1"/>
          </p:cNvSpPr>
          <p:nvPr>
            <p:ph sz="quarter" idx="14"/>
          </p:nvPr>
        </p:nvSpPr>
        <p:spPr>
          <a:xfrm>
            <a:off x="457200" y="1600200"/>
            <a:ext cx="8229600"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747457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ONC Lecture w/reference">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lvl1pPr>
              <a:defRPr>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Content Placeholder 7"/>
          <p:cNvSpPr>
            <a:spLocks noGrp="1"/>
          </p:cNvSpPr>
          <p:nvPr>
            <p:ph sz="quarter" idx="14"/>
          </p:nvPr>
        </p:nvSpPr>
        <p:spPr>
          <a:xfrm>
            <a:off x="457200" y="1600200"/>
            <a:ext cx="8229600"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table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9384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C Side by Side All Options">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17" name="Content Placeholder 1"/>
          <p:cNvSpPr>
            <a:spLocks noGrp="1"/>
          </p:cNvSpPr>
          <p:nvPr>
            <p:ph sz="quarter" idx="14"/>
          </p:nvPr>
        </p:nvSpPr>
        <p:spPr>
          <a:xfrm>
            <a:off x="457200" y="1600200"/>
            <a:ext cx="4041648" cy="4572000"/>
          </a:xfrm>
          <a:prstGeom prst="rect">
            <a:avLst/>
          </a:prstGeom>
        </p:spPr>
        <p:txBody>
          <a:bodyPr/>
          <a:lstStyle>
            <a:lvl1pPr>
              <a:defRPr>
                <a:latin typeface="+mn-lt"/>
              </a:defRPr>
            </a:lvl1pPr>
            <a:lvl2pPr>
              <a:buSzPct val="85000"/>
              <a:defRPr>
                <a:latin typeface="+mn-lt"/>
              </a:defRPr>
            </a:lvl2pPr>
            <a:lvl3pPr marL="1143000" indent="-228600">
              <a:buSzPct val="80000"/>
              <a:buFont typeface="Courier New" panose="02070309020205020404" pitchFamily="49" charset="0"/>
              <a:buChar char="o"/>
              <a:defRPr>
                <a:latin typeface="+mn-lt"/>
              </a:defRPr>
            </a:lvl3pPr>
            <a:lvl4pPr marL="1600200" indent="-228600">
              <a:buSzPct val="120000"/>
              <a:buFont typeface="Wingdings" panose="05000000000000000000" pitchFamily="2" charset="2"/>
              <a:buChar char="§"/>
              <a:defRPr>
                <a:latin typeface="+mn-lt"/>
              </a:defRPr>
            </a:lvl4pPr>
            <a:lvl5pPr marL="2057400" indent="-228600">
              <a:buSzPct val="70000"/>
              <a:buFont typeface="Wingdings" panose="05000000000000000000" pitchFamily="2" charset="2"/>
              <a:buChar char="q"/>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
          <p:cNvSpPr>
            <a:spLocks noGrp="1"/>
          </p:cNvSpPr>
          <p:nvPr>
            <p:ph type="body" sz="quarter" idx="32" hasCustomPrompt="1"/>
          </p:nvPr>
        </p:nvSpPr>
        <p:spPr>
          <a:xfrm>
            <a:off x="457198" y="6278880"/>
            <a:ext cx="343872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18" name="Content Placeholder 2"/>
          <p:cNvSpPr>
            <a:spLocks noGrp="1"/>
          </p:cNvSpPr>
          <p:nvPr>
            <p:ph sz="quarter" idx="18"/>
          </p:nvPr>
        </p:nvSpPr>
        <p:spPr>
          <a:xfrm>
            <a:off x="4648200" y="1600200"/>
            <a:ext cx="4041648" cy="4572000"/>
          </a:xfrm>
          <a:prstGeom prst="rect">
            <a:avLst/>
          </a:prstGeom>
        </p:spPr>
        <p:txBody>
          <a:bodyPr/>
          <a:lstStyle>
            <a:lvl1pPr>
              <a:defRPr sz="3200"/>
            </a:lvl1pPr>
            <a:lvl2pPr>
              <a:buSzPct val="85000"/>
              <a:defRPr/>
            </a:lvl2pPr>
            <a:lvl3pPr marL="1143000" indent="-228600">
              <a:buSzPct val="80000"/>
              <a:buFont typeface="Courier New" panose="02070309020205020404" pitchFamily="49" charset="0"/>
              <a:buChar char="o"/>
              <a:defRPr lang="en-US" sz="2400" kern="1200" dirty="0" smtClean="0">
                <a:solidFill>
                  <a:schemeClr val="tx1"/>
                </a:solidFill>
                <a:latin typeface="+mn-lt"/>
                <a:ea typeface="+mn-ea"/>
                <a:cs typeface="+mn-cs"/>
              </a:defRPr>
            </a:lvl3pPr>
            <a:lvl4pPr marL="1600200" indent="-228600">
              <a:buSzPct val="120000"/>
              <a:buFont typeface="Wingdings" panose="05000000000000000000" pitchFamily="2" charset="2"/>
              <a:buChar char="§"/>
              <a:defRPr/>
            </a:lvl4pPr>
            <a:lvl5pPr marL="2057400" indent="-228600">
              <a:buSzPct val="70000"/>
              <a:buFont typeface="Wingdings" panose="05000000000000000000" pitchFamily="2" charset="2"/>
              <a:buChar char="q"/>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
          <p:cNvSpPr>
            <a:spLocks noGrp="1"/>
          </p:cNvSpPr>
          <p:nvPr>
            <p:ph type="body" sz="quarter" idx="33" hasCustomPrompt="1"/>
          </p:nvPr>
        </p:nvSpPr>
        <p:spPr>
          <a:xfrm>
            <a:off x="4648200" y="6278880"/>
            <a:ext cx="3450133"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195479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NC triple column 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2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17" name="Content Placeholder 1"/>
          <p:cNvSpPr>
            <a:spLocks noGrp="1"/>
          </p:cNvSpPr>
          <p:nvPr>
            <p:ph sz="quarter" idx="14"/>
          </p:nvPr>
        </p:nvSpPr>
        <p:spPr>
          <a:xfrm>
            <a:off x="457200" y="1600200"/>
            <a:ext cx="2635250" cy="4572000"/>
          </a:xfrm>
          <a:prstGeom prst="rect">
            <a:avLst/>
          </a:prstGeom>
        </p:spPr>
        <p:txBody>
          <a:bodyPr/>
          <a:lstStyle>
            <a:lvl1pPr>
              <a:defRPr sz="2400">
                <a:latin typeface="+mn-lt"/>
              </a:defRPr>
            </a:lvl1pPr>
            <a:lvl2pPr>
              <a:buSzPct val="85000"/>
              <a:defRPr sz="2000">
                <a:latin typeface="+mn-lt"/>
              </a:defRPr>
            </a:lvl2pPr>
            <a:lvl3pPr marL="1143000" indent="-228600">
              <a:buSzPct val="80000"/>
              <a:buFont typeface="Courier New" panose="02070309020205020404" pitchFamily="49" charset="0"/>
              <a:buChar char="o"/>
              <a:defRPr sz="1800">
                <a:latin typeface="+mn-lt"/>
              </a:defRPr>
            </a:lvl3pPr>
            <a:lvl4pPr marL="1600200" indent="-228600">
              <a:buSzPct val="120000"/>
              <a:buFont typeface="Wingdings" panose="05000000000000000000" pitchFamily="2" charset="2"/>
              <a:buChar char="§"/>
              <a:defRPr sz="1600">
                <a:latin typeface="+mn-lt"/>
              </a:defRPr>
            </a:lvl4pPr>
            <a:lvl5pPr marL="2057400" indent="-228600">
              <a:buSzPct val="70000"/>
              <a:buFont typeface="Wingdings" panose="05000000000000000000" pitchFamily="2" charset="2"/>
              <a:buChar char="q"/>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Text Placeholder 1"/>
          <p:cNvSpPr>
            <a:spLocks noGrp="1"/>
          </p:cNvSpPr>
          <p:nvPr>
            <p:ph type="body" sz="quarter" idx="32" hasCustomPrompt="1"/>
          </p:nvPr>
        </p:nvSpPr>
        <p:spPr>
          <a:xfrm>
            <a:off x="779007" y="6278880"/>
            <a:ext cx="2027692"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18" name="Content Placeholder 2"/>
          <p:cNvSpPr>
            <a:spLocks noGrp="1"/>
          </p:cNvSpPr>
          <p:nvPr>
            <p:ph sz="quarter" idx="18"/>
          </p:nvPr>
        </p:nvSpPr>
        <p:spPr>
          <a:xfrm>
            <a:off x="6050577" y="1600200"/>
            <a:ext cx="2635250" cy="4572000"/>
          </a:xfrm>
          <a:prstGeom prst="rect">
            <a:avLst/>
          </a:prstGeom>
        </p:spPr>
        <p:txBody>
          <a:bodyPr/>
          <a:lstStyle>
            <a:lvl1pPr>
              <a:defRPr sz="2800"/>
            </a:lvl1pPr>
            <a:lvl2pPr>
              <a:buSzPct val="85000"/>
              <a:defRPr sz="2400"/>
            </a:lvl2pPr>
            <a:lvl3pPr marL="1143000" indent="-228600">
              <a:buSzPct val="80000"/>
              <a:buFont typeface="Courier New" panose="02070309020205020404" pitchFamily="49" charset="0"/>
              <a:buChar char="o"/>
              <a:defRPr lang="en-US" sz="2000" kern="1200" dirty="0" smtClean="0">
                <a:solidFill>
                  <a:schemeClr val="tx1"/>
                </a:solidFill>
                <a:latin typeface="+mn-lt"/>
                <a:ea typeface="+mn-ea"/>
                <a:cs typeface="+mn-cs"/>
              </a:defRPr>
            </a:lvl3pPr>
            <a:lvl4pPr marL="1600200" indent="-228600">
              <a:buSzPct val="120000"/>
              <a:buFont typeface="Wingdings" panose="05000000000000000000" pitchFamily="2" charset="2"/>
              <a:buChar char="§"/>
              <a:defRPr sz="1800"/>
            </a:lvl4pPr>
            <a:lvl5pPr marL="2057400" indent="-228600">
              <a:buSzPct val="70000"/>
              <a:buFont typeface="Wingdings" panose="05000000000000000000" pitchFamily="2" charset="2"/>
              <a:buChar char="q"/>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Text Placeholder 1"/>
          <p:cNvSpPr>
            <a:spLocks noGrp="1"/>
          </p:cNvSpPr>
          <p:nvPr>
            <p:ph type="body" sz="quarter" idx="33" hasCustomPrompt="1"/>
          </p:nvPr>
        </p:nvSpPr>
        <p:spPr>
          <a:xfrm>
            <a:off x="6050577" y="6263640"/>
            <a:ext cx="2034420"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
        <p:nvSpPr>
          <p:cNvPr id="9" name="Content Placeholder 1"/>
          <p:cNvSpPr>
            <a:spLocks noGrp="1"/>
          </p:cNvSpPr>
          <p:nvPr>
            <p:ph sz="quarter" idx="34"/>
          </p:nvPr>
        </p:nvSpPr>
        <p:spPr>
          <a:xfrm>
            <a:off x="3253889" y="1600200"/>
            <a:ext cx="2635250" cy="4572000"/>
          </a:xfrm>
          <a:prstGeom prst="rect">
            <a:avLst/>
          </a:prstGeom>
        </p:spPr>
        <p:txBody>
          <a:bodyPr/>
          <a:lstStyle>
            <a:lvl1pPr>
              <a:defRPr sz="2400">
                <a:latin typeface="+mn-lt"/>
              </a:defRPr>
            </a:lvl1pPr>
            <a:lvl2pPr>
              <a:buSzPct val="85000"/>
              <a:defRPr sz="2000">
                <a:latin typeface="+mn-lt"/>
              </a:defRPr>
            </a:lvl2pPr>
            <a:lvl3pPr marL="1143000" indent="-228600">
              <a:buSzPct val="80000"/>
              <a:buFont typeface="Courier New" panose="02070309020205020404" pitchFamily="49" charset="0"/>
              <a:buChar char="o"/>
              <a:defRPr sz="1800">
                <a:latin typeface="+mn-lt"/>
              </a:defRPr>
            </a:lvl3pPr>
            <a:lvl4pPr marL="1600200" indent="-228600">
              <a:buSzPct val="120000"/>
              <a:buFont typeface="Wingdings" panose="05000000000000000000" pitchFamily="2" charset="2"/>
              <a:buChar char="§"/>
              <a:defRPr sz="1600">
                <a:latin typeface="+mn-lt"/>
              </a:defRPr>
            </a:lvl4pPr>
            <a:lvl5pPr marL="2057400" indent="-228600">
              <a:buSzPct val="70000"/>
              <a:buFont typeface="Wingdings" panose="05000000000000000000" pitchFamily="2" charset="2"/>
              <a:buChar char="q"/>
              <a:defRPr sz="16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
          <p:cNvSpPr>
            <a:spLocks noGrp="1"/>
          </p:cNvSpPr>
          <p:nvPr>
            <p:ph type="body" sz="quarter" idx="35" hasCustomPrompt="1"/>
          </p:nvPr>
        </p:nvSpPr>
        <p:spPr>
          <a:xfrm>
            <a:off x="3414258" y="6278880"/>
            <a:ext cx="2027692"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a:t>
            </a:r>
          </a:p>
        </p:txBody>
      </p:sp>
    </p:spTree>
    <p:extLst>
      <p:ext uri="{BB962C8B-B14F-4D97-AF65-F5344CB8AC3E}">
        <p14:creationId xmlns:p14="http://schemas.microsoft.com/office/powerpoint/2010/main" val="1511127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C Side by side_four with citation placeholders">
    <p:spTree>
      <p:nvGrpSpPr>
        <p:cNvPr id="1" name=""/>
        <p:cNvGrpSpPr/>
        <p:nvPr/>
      </p:nvGrpSpPr>
      <p:grpSpPr>
        <a:xfrm>
          <a:off x="0" y="0"/>
          <a:ext cx="0" cy="0"/>
          <a:chOff x="0" y="0"/>
          <a:chExt cx="0" cy="0"/>
        </a:xfrm>
      </p:grpSpPr>
      <p:sp>
        <p:nvSpPr>
          <p:cNvPr id="15" name="Title 1"/>
          <p:cNvSpPr>
            <a:spLocks noGrp="1"/>
          </p:cNvSpPr>
          <p:nvPr>
            <p:ph type="title"/>
          </p:nvPr>
        </p:nvSpPr>
        <p:spPr>
          <a:xfrm>
            <a:off x="457200" y="274637"/>
            <a:ext cx="8229600" cy="1143000"/>
          </a:xfrm>
          <a:prstGeom prst="rect">
            <a:avLst/>
          </a:prstGeom>
        </p:spPr>
        <p:txBody>
          <a:bodyPr/>
          <a:lstStyle>
            <a:lvl1pPr>
              <a:defRPr sz="3600">
                <a:latin typeface="Verdana" pitchFamily="34" charset="0"/>
                <a:ea typeface="Verdana" pitchFamily="34" charset="0"/>
                <a:cs typeface="Verdana" pitchFamily="34" charset="0"/>
              </a:defRPr>
            </a:lvl1pPr>
          </a:lstStyle>
          <a:p>
            <a:r>
              <a:rPr lang="en-US"/>
              <a:t>Click to edit Master title style</a:t>
            </a:r>
            <a:endParaRPr lang="en-US" dirty="0"/>
          </a:p>
        </p:txBody>
      </p:sp>
      <p:sp>
        <p:nvSpPr>
          <p:cNvPr id="8" name="Content Placeholder 1"/>
          <p:cNvSpPr>
            <a:spLocks noGrp="1"/>
          </p:cNvSpPr>
          <p:nvPr>
            <p:ph sz="quarter" idx="14"/>
          </p:nvPr>
        </p:nvSpPr>
        <p:spPr>
          <a:xfrm>
            <a:off x="457200" y="160020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8" name="Text Placeholder 16"/>
          <p:cNvSpPr>
            <a:spLocks noGrp="1"/>
          </p:cNvSpPr>
          <p:nvPr>
            <p:ph type="body" sz="quarter" idx="42" hasCustomPrompt="1"/>
          </p:nvPr>
        </p:nvSpPr>
        <p:spPr>
          <a:xfrm>
            <a:off x="45720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2" name="Content Placeholder 1"/>
          <p:cNvSpPr>
            <a:spLocks noGrp="1"/>
          </p:cNvSpPr>
          <p:nvPr>
            <p:ph sz="quarter" idx="37"/>
          </p:nvPr>
        </p:nvSpPr>
        <p:spPr>
          <a:xfrm>
            <a:off x="457200" y="396748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4" name="Text Placeholder 16"/>
          <p:cNvSpPr>
            <a:spLocks noGrp="1"/>
          </p:cNvSpPr>
          <p:nvPr>
            <p:ph type="body" sz="quarter" idx="39" hasCustomPrompt="1"/>
          </p:nvPr>
        </p:nvSpPr>
        <p:spPr>
          <a:xfrm>
            <a:off x="45720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4" name="Content Placeholder 1"/>
          <p:cNvSpPr>
            <a:spLocks noGrp="1"/>
          </p:cNvSpPr>
          <p:nvPr>
            <p:ph sz="quarter" idx="35"/>
          </p:nvPr>
        </p:nvSpPr>
        <p:spPr>
          <a:xfrm>
            <a:off x="4643120" y="160020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7" name="Text Placeholder 16"/>
          <p:cNvSpPr>
            <a:spLocks noGrp="1"/>
          </p:cNvSpPr>
          <p:nvPr>
            <p:ph type="body" sz="quarter" idx="41" hasCustomPrompt="1"/>
          </p:nvPr>
        </p:nvSpPr>
        <p:spPr>
          <a:xfrm>
            <a:off x="4643120" y="336804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21" name="Content Placeholder 1"/>
          <p:cNvSpPr>
            <a:spLocks noGrp="1"/>
          </p:cNvSpPr>
          <p:nvPr>
            <p:ph sz="quarter" idx="36"/>
          </p:nvPr>
        </p:nvSpPr>
        <p:spPr>
          <a:xfrm>
            <a:off x="4663440" y="3967480"/>
            <a:ext cx="4053840" cy="1752600"/>
          </a:xfrm>
          <a:prstGeom prst="rect">
            <a:avLst/>
          </a:prstGeom>
        </p:spPr>
        <p:txBody>
          <a:bodyPr/>
          <a:lstStyle>
            <a:lvl1pPr>
              <a:defRPr sz="2000">
                <a:latin typeface="+mn-lt"/>
              </a:defRPr>
            </a:lvl1pPr>
            <a:lvl2pPr>
              <a:defRPr sz="1600">
                <a:latin typeface="+mn-lt"/>
              </a:defRPr>
            </a:lvl2pPr>
          </a:lstStyle>
          <a:p>
            <a:pPr lvl="0"/>
            <a:r>
              <a:rPr lang="en-US" dirty="0"/>
              <a:t>Click to edit Master text styles</a:t>
            </a:r>
          </a:p>
          <a:p>
            <a:pPr lvl="1"/>
            <a:r>
              <a:rPr lang="en-US" dirty="0"/>
              <a:t>Second level</a:t>
            </a:r>
          </a:p>
        </p:txBody>
      </p:sp>
      <p:sp>
        <p:nvSpPr>
          <p:cNvPr id="26" name="Text Placeholder 16"/>
          <p:cNvSpPr>
            <a:spLocks noGrp="1"/>
          </p:cNvSpPr>
          <p:nvPr>
            <p:ph type="body" sz="quarter" idx="40" hasCustomPrompt="1"/>
          </p:nvPr>
        </p:nvSpPr>
        <p:spPr>
          <a:xfrm>
            <a:off x="4663440" y="5740400"/>
            <a:ext cx="4053840" cy="421640"/>
          </a:xfrm>
        </p:spPr>
        <p:txBody>
          <a:bodyPr/>
          <a:lstStyle>
            <a:lvl1pPr marL="0" indent="0">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content attribution. </a:t>
            </a:r>
          </a:p>
        </p:txBody>
      </p:sp>
      <p:sp>
        <p:nvSpPr>
          <p:cNvPr id="1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901595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NC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8" name="Table Placeholder 7"/>
          <p:cNvSpPr>
            <a:spLocks noGrp="1"/>
          </p:cNvSpPr>
          <p:nvPr>
            <p:ph type="tbl"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table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table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165889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NC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5" name="Chart Placeholder 4"/>
          <p:cNvSpPr>
            <a:spLocks noGrp="1"/>
          </p:cNvSpPr>
          <p:nvPr>
            <p:ph type="chart" sz="quarter" idx="14"/>
          </p:nvPr>
        </p:nvSpPr>
        <p:spPr>
          <a:xfrm>
            <a:off x="457200" y="1600200"/>
            <a:ext cx="8229600" cy="4572000"/>
          </a:xfrm>
          <a:prstGeom prst="rect">
            <a:avLst/>
          </a:prstGeom>
        </p:spPr>
        <p:txBody>
          <a:bodyPr rtlCol="0">
            <a:normAutofit/>
          </a:bodyPr>
          <a:lstStyle>
            <a:lvl1pPr>
              <a:defRPr sz="3200"/>
            </a:lvl1pPr>
          </a:lstStyle>
          <a:p>
            <a:pPr lvl="0"/>
            <a:r>
              <a:rPr lang="en-US" noProof="0" dirty="0"/>
              <a:t>Click icon to add chart</a:t>
            </a:r>
          </a:p>
        </p:txBody>
      </p:sp>
      <p:sp>
        <p:nvSpPr>
          <p:cNvPr id="9"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chart attribution.</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33006706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C Pictur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a:solidFill>
                  <a:schemeClr val="tx1"/>
                </a:solidFill>
                <a:latin typeface="Verdana" pitchFamily="34" charset="0"/>
                <a:ea typeface="Verdana" pitchFamily="34" charset="0"/>
                <a:cs typeface="Verdana" pitchFamily="34" charset="0"/>
              </a:defRPr>
            </a:lvl1pPr>
          </a:lstStyle>
          <a:p>
            <a:r>
              <a:rPr lang="en-US" dirty="0"/>
              <a:t>Click to edit Master title style</a:t>
            </a:r>
          </a:p>
        </p:txBody>
      </p:sp>
      <p:sp>
        <p:nvSpPr>
          <p:cNvPr id="8" name="Picture Placeholder 7"/>
          <p:cNvSpPr>
            <a:spLocks noGrp="1"/>
          </p:cNvSpPr>
          <p:nvPr>
            <p:ph type="pic" sz="quarter" idx="14"/>
          </p:nvPr>
        </p:nvSpPr>
        <p:spPr>
          <a:xfrm>
            <a:off x="457200" y="1600200"/>
            <a:ext cx="8229600" cy="4572000"/>
          </a:xfrm>
          <a:prstGeom prst="rect">
            <a:avLst/>
          </a:prstGeom>
        </p:spPr>
        <p:txBody>
          <a:bodyPr rtlCol="0">
            <a:normAutofit/>
          </a:bodyPr>
          <a:lstStyle>
            <a:lvl1pPr>
              <a:defRPr sz="3200">
                <a:latin typeface="+mn-lt"/>
              </a:defRPr>
            </a:lvl1pPr>
          </a:lstStyle>
          <a:p>
            <a:pPr lvl="0"/>
            <a:r>
              <a:rPr lang="en-US" noProof="0" dirty="0"/>
              <a:t>Click icon to add picture</a:t>
            </a:r>
          </a:p>
        </p:txBody>
      </p:sp>
      <p:sp>
        <p:nvSpPr>
          <p:cNvPr id="7" name="Text Placeholder 1"/>
          <p:cNvSpPr>
            <a:spLocks noGrp="1"/>
          </p:cNvSpPr>
          <p:nvPr>
            <p:ph type="body" sz="quarter" idx="32" hasCustomPrompt="1"/>
          </p:nvPr>
        </p:nvSpPr>
        <p:spPr>
          <a:xfrm>
            <a:off x="457198" y="6278880"/>
            <a:ext cx="7634331" cy="533400"/>
          </a:xfrm>
        </p:spPr>
        <p:txBody>
          <a:bodyPr anchor="t"/>
          <a:lstStyle>
            <a:lvl1pPr marL="0" indent="0" algn="l">
              <a:buNone/>
              <a:defRPr sz="1200" baseline="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image attribution.</a:t>
            </a:r>
          </a:p>
        </p:txBody>
      </p:sp>
      <p:sp>
        <p:nvSpPr>
          <p:cNvPr id="9"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41001537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C Summar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dirty="0"/>
              <a:t>Click to edit Master title style</a:t>
            </a:r>
          </a:p>
        </p:txBody>
      </p:sp>
      <p:sp>
        <p:nvSpPr>
          <p:cNvPr id="5" name="Text Placeholder 4"/>
          <p:cNvSpPr>
            <a:spLocks noGrp="1"/>
          </p:cNvSpPr>
          <p:nvPr>
            <p:ph type="body" sz="quarter" idx="11"/>
          </p:nvPr>
        </p:nvSpPr>
        <p:spPr>
          <a:xfrm>
            <a:off x="457200" y="1600200"/>
            <a:ext cx="8229600" cy="4572000"/>
          </a:xfrm>
          <a:prstGeom prst="rect">
            <a:avLst/>
          </a:prstGeom>
        </p:spPr>
        <p:txBody>
          <a:bodyPr/>
          <a:lstStyle>
            <a:lvl1pPr>
              <a:defRPr sz="3200" baseline="0">
                <a:latin typeface="+mn-lt"/>
              </a:defRPr>
            </a:lvl1pPr>
            <a:lvl2pPr>
              <a:defRPr sz="2800">
                <a:latin typeface="+mn-lt"/>
              </a:defRPr>
            </a:lvl2pPr>
          </a:lstStyle>
          <a:p>
            <a:pPr lvl="0"/>
            <a:r>
              <a:rPr lang="en-US" dirty="0"/>
              <a:t>Click to edit Master text styles</a:t>
            </a:r>
          </a:p>
          <a:p>
            <a:pPr lvl="1"/>
            <a:r>
              <a:rPr lang="en-US" dirty="0"/>
              <a:t>Second level</a:t>
            </a:r>
          </a:p>
        </p:txBody>
      </p:sp>
      <p:sp>
        <p:nvSpPr>
          <p:cNvPr id="6"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6304130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C Referenc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sz="3600" baseline="0">
                <a:latin typeface="Verdana" pitchFamily="34" charset="0"/>
                <a:ea typeface="Verdana" pitchFamily="34" charset="0"/>
                <a:cs typeface="Verdana" pitchFamily="34" charset="0"/>
              </a:defRPr>
            </a:lvl1pPr>
          </a:lstStyle>
          <a:p>
            <a:r>
              <a:rPr lang="en-US" dirty="0"/>
              <a:t>Click to edit Master title style</a:t>
            </a:r>
          </a:p>
        </p:txBody>
      </p:sp>
      <p:sp>
        <p:nvSpPr>
          <p:cNvPr id="8" name="Text Placeholder 1"/>
          <p:cNvSpPr>
            <a:spLocks noGrp="1"/>
          </p:cNvSpPr>
          <p:nvPr>
            <p:ph type="body" sz="quarter" idx="16"/>
          </p:nvPr>
        </p:nvSpPr>
        <p:spPr>
          <a:xfrm>
            <a:off x="457200" y="1600200"/>
            <a:ext cx="8229600" cy="1371600"/>
          </a:xfrm>
          <a:prstGeom prst="rect">
            <a:avLst/>
          </a:prstGeom>
        </p:spPr>
        <p:txBody>
          <a:bodyPr/>
          <a:lstStyle>
            <a:lvl1pPr>
              <a:buNone/>
              <a:defRPr sz="1600" b="1">
                <a:latin typeface="+mn-lt"/>
                <a:cs typeface="Arial" pitchFamily="34" charset="0"/>
              </a:defRPr>
            </a:lvl1pPr>
            <a:lvl2pPr marL="274320" indent="-283464">
              <a:buFont typeface="Arial" pitchFamily="34" charset="0"/>
              <a:buNone/>
              <a:defRPr sz="1400" baseline="0">
                <a:latin typeface="+mn-lt"/>
                <a:cs typeface="Arial" pitchFamily="34" charset="0"/>
              </a:defRPr>
            </a:lvl2pPr>
          </a:lstStyle>
          <a:p>
            <a:pPr lvl="0"/>
            <a:r>
              <a:rPr lang="en-US" dirty="0"/>
              <a:t>Click to edit Master text styles</a:t>
            </a:r>
          </a:p>
          <a:p>
            <a:pPr lvl="1"/>
            <a:r>
              <a:rPr lang="en-US" dirty="0"/>
              <a:t>Second level</a:t>
            </a:r>
          </a:p>
        </p:txBody>
      </p:sp>
      <p:sp>
        <p:nvSpPr>
          <p:cNvPr id="9" name="Text Placeholder 2"/>
          <p:cNvSpPr>
            <a:spLocks noGrp="1"/>
          </p:cNvSpPr>
          <p:nvPr>
            <p:ph type="body" sz="quarter" idx="20"/>
          </p:nvPr>
        </p:nvSpPr>
        <p:spPr>
          <a:xfrm>
            <a:off x="457200" y="3200400"/>
            <a:ext cx="8229600" cy="1371600"/>
          </a:xfrm>
          <a:prstGeom prst="rect">
            <a:avLst/>
          </a:prstGeom>
        </p:spPr>
        <p:txBody>
          <a:bodyPr/>
          <a:lstStyle>
            <a:lvl1pPr>
              <a:buNone/>
              <a:defRPr sz="1600" b="1" baseline="0">
                <a:latin typeface="+mn-lt"/>
                <a:cs typeface="Arial" pitchFamily="34" charset="0"/>
              </a:defRPr>
            </a:lvl1pPr>
            <a:lvl2pPr marL="274320" marR="0" indent="-285750" algn="l" defTabSz="914400" rtl="0" eaLnBrk="1" fontAlgn="base" latinLnBrk="0" hangingPunct="1">
              <a:lnSpc>
                <a:spcPct val="100000"/>
              </a:lnSpc>
              <a:spcBef>
                <a:spcPct val="20000"/>
              </a:spcBef>
              <a:spcAft>
                <a:spcPct val="0"/>
              </a:spcAft>
              <a:buClrTx/>
              <a:buSzTx/>
              <a:buFont typeface="+mj-lt"/>
              <a:buNone/>
              <a:tabLst/>
              <a:defRPr lang="en-US" sz="1400" smtClean="0">
                <a:latin typeface="+mn-lt"/>
              </a:defRPr>
            </a:lvl2pPr>
          </a:lstStyle>
          <a:p>
            <a:pPr lvl="0"/>
            <a:r>
              <a:rPr lang="en-US" dirty="0"/>
              <a:t>Click to edit Master text styles</a:t>
            </a:r>
          </a:p>
          <a:p>
            <a:pPr lvl="1"/>
            <a:r>
              <a:rPr lang="en-US" dirty="0"/>
              <a:t>Second level</a:t>
            </a:r>
          </a:p>
        </p:txBody>
      </p:sp>
      <p:sp>
        <p:nvSpPr>
          <p:cNvPr id="10" name="Text Placeholder 3"/>
          <p:cNvSpPr>
            <a:spLocks noGrp="1"/>
          </p:cNvSpPr>
          <p:nvPr>
            <p:ph type="body" sz="quarter" idx="21"/>
          </p:nvPr>
        </p:nvSpPr>
        <p:spPr>
          <a:xfrm>
            <a:off x="457200" y="4800600"/>
            <a:ext cx="8229600" cy="1371600"/>
          </a:xfrm>
          <a:prstGeom prst="rect">
            <a:avLst/>
          </a:prstGeom>
        </p:spPr>
        <p:txBody>
          <a:bodyPr/>
          <a:lstStyle>
            <a:lvl1pPr>
              <a:buNone/>
              <a:defRPr sz="1600" b="1">
                <a:latin typeface="+mn-lt"/>
                <a:cs typeface="Arial" pitchFamily="34" charset="0"/>
              </a:defRPr>
            </a:lvl1pPr>
            <a:lvl2pPr marL="274320">
              <a:buFont typeface="Arial" pitchFamily="34" charset="0"/>
              <a:buNone/>
              <a:defRPr lang="en-US" sz="1400" smtClean="0">
                <a:latin typeface="+mn-lt"/>
              </a:defRPr>
            </a:lvl2pPr>
          </a:lstStyle>
          <a:p>
            <a:pPr lvl="0"/>
            <a:r>
              <a:rPr lang="en-US" dirty="0"/>
              <a:t>Click to edit Master text styles</a:t>
            </a:r>
          </a:p>
          <a:p>
            <a:pPr lvl="1"/>
            <a:r>
              <a:rPr lang="en-US" dirty="0"/>
              <a:t>Second level</a:t>
            </a:r>
          </a:p>
        </p:txBody>
      </p:sp>
      <p:sp>
        <p:nvSpPr>
          <p:cNvPr id="11"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27995630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C Attribution_Final_Slide">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1744662"/>
          </a:xfrm>
        </p:spPr>
        <p:txBody>
          <a:bodyPr/>
          <a:lstStyle>
            <a:lvl1pPr>
              <a:defRPr sz="36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8" name="Content Placeholder 7"/>
          <p:cNvSpPr>
            <a:spLocks noGrp="1"/>
          </p:cNvSpPr>
          <p:nvPr>
            <p:ph sz="quarter" idx="14"/>
          </p:nvPr>
        </p:nvSpPr>
        <p:spPr>
          <a:xfrm>
            <a:off x="457200" y="2260600"/>
            <a:ext cx="8229600" cy="3911600"/>
          </a:xfrm>
          <a:prstGeom prst="rect">
            <a:avLst/>
          </a:prstGeom>
        </p:spPr>
        <p:txBody>
          <a:bodyPr anchor="b" anchorCtr="0"/>
          <a:lstStyle>
            <a:lvl1pPr marL="0" indent="0">
              <a:buNone/>
              <a:defRPr sz="3200" i="1">
                <a:latin typeface="+mn-lt"/>
              </a:defRPr>
            </a:lvl1pPr>
            <a:lvl2pPr>
              <a:buSzPct val="85000"/>
              <a:defRPr i="1">
                <a:latin typeface="+mn-lt"/>
              </a:defRPr>
            </a:lvl2pPr>
            <a:lvl3pPr marL="1143000" indent="-228600">
              <a:buSzPct val="80000"/>
              <a:buFont typeface="Courier New" panose="02070309020205020404" pitchFamily="49" charset="0"/>
              <a:buChar char="o"/>
              <a:defRPr i="1">
                <a:latin typeface="+mn-lt"/>
              </a:defRPr>
            </a:lvl3pPr>
            <a:lvl4pPr marL="1600200" indent="-228600">
              <a:buSzPct val="120000"/>
              <a:buFont typeface="Wingdings" panose="05000000000000000000" pitchFamily="2" charset="2"/>
              <a:buChar char="§"/>
              <a:defRPr i="1">
                <a:latin typeface="+mn-lt"/>
              </a:defRPr>
            </a:lvl4pPr>
            <a:lvl5pPr marL="2057400" indent="-228600">
              <a:buSzPct val="70000"/>
              <a:buFont typeface="Wingdings" panose="05000000000000000000" pitchFamily="2" charset="2"/>
              <a:buChar char="q"/>
              <a:defRPr i="1">
                <a:latin typeface="+mn-lt"/>
              </a:defRPr>
            </a:lvl5pPr>
          </a:lstStyle>
          <a:p>
            <a:pPr lvl="0"/>
            <a:r>
              <a:rPr lang="en-US" dirty="0"/>
              <a:t>Click to edit Master text styles</a:t>
            </a:r>
          </a:p>
        </p:txBody>
      </p:sp>
      <p:sp>
        <p:nvSpPr>
          <p:cNvPr id="5"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fld id="{F3BF8891-5E06-46C2-89A4-6DB85D39BA35}" type="slidenum">
              <a:rPr lang="en-US" smtClean="0"/>
              <a:pPr/>
              <a:t>‹#›</a:t>
            </a:fld>
            <a:endParaRPr lang="en-US" dirty="0"/>
          </a:p>
        </p:txBody>
      </p:sp>
    </p:spTree>
    <p:extLst>
      <p:ext uri="{BB962C8B-B14F-4D97-AF65-F5344CB8AC3E}">
        <p14:creationId xmlns:p14="http://schemas.microsoft.com/office/powerpoint/2010/main" val="1861913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47638"/>
            <a:ext cx="8229600" cy="1143000"/>
          </a:xfrm>
        </p:spPr>
        <p:txBody>
          <a:bodyPr/>
          <a:lstStyle>
            <a:lvl1pPr>
              <a:defRPr sz="2800" b="1" baseline="0">
                <a:solidFill>
                  <a:srgbClr val="FF0000"/>
                </a:solidFill>
              </a:defRPr>
            </a:lvl1pPr>
          </a:lstStyle>
          <a:p>
            <a:r>
              <a:rPr lang="en-US" dirty="0"/>
              <a:t>DO NOT USE THIS LAYOUT</a:t>
            </a:r>
            <a:br>
              <a:rPr lang="en-US" dirty="0"/>
            </a:br>
            <a:r>
              <a:rPr lang="en-US" dirty="0"/>
              <a:t>except to follow its instructions in the Master View</a:t>
            </a:r>
          </a:p>
        </p:txBody>
      </p:sp>
      <p:sp>
        <p:nvSpPr>
          <p:cNvPr id="3" name="Slide Number Placeholder 2"/>
          <p:cNvSpPr>
            <a:spLocks noGrp="1"/>
          </p:cNvSpPr>
          <p:nvPr>
            <p:ph type="sldNum" sz="quarter" idx="10"/>
          </p:nvPr>
        </p:nvSpPr>
        <p:spPr/>
        <p:txBody>
          <a:bodyPr/>
          <a:lstStyle/>
          <a:p>
            <a:fld id="{F3BF8891-5E06-46C2-89A4-6DB85D39BA35}" type="slidenum">
              <a:rPr lang="en-US" smtClean="0"/>
              <a:pPr/>
              <a:t>‹#›</a:t>
            </a:fld>
            <a:endParaRPr lang="en-US" dirty="0"/>
          </a:p>
        </p:txBody>
      </p:sp>
      <p:sp>
        <p:nvSpPr>
          <p:cNvPr id="4" name="TextBox 3"/>
          <p:cNvSpPr txBox="1"/>
          <p:nvPr userDrawn="1"/>
        </p:nvSpPr>
        <p:spPr>
          <a:xfrm>
            <a:off x="101599" y="1417638"/>
            <a:ext cx="8928101" cy="1015663"/>
          </a:xfrm>
          <a:prstGeom prst="rect">
            <a:avLst/>
          </a:prstGeom>
          <a:noFill/>
        </p:spPr>
        <p:txBody>
          <a:bodyPr wrap="square" rtlCol="0">
            <a:spAutoFit/>
          </a:bodyPr>
          <a:lstStyle/>
          <a:p>
            <a:pPr algn="ctr" eaLnBrk="1" hangingPunct="1"/>
            <a:r>
              <a:rPr lang="en-US" sz="2400" b="1" dirty="0">
                <a:solidFill>
                  <a:srgbClr val="0070C0"/>
                </a:solidFill>
                <a:cs typeface="Arial" panose="020B0604020202020204" pitchFamily="34" charset="0"/>
              </a:rPr>
              <a:t>Creating a Custom Layout</a:t>
            </a:r>
          </a:p>
          <a:p>
            <a:pPr eaLnBrk="1" hangingPunct="1"/>
            <a:r>
              <a:rPr lang="en-US" dirty="0">
                <a:solidFill>
                  <a:prstClr val="black"/>
                </a:solidFill>
              </a:rPr>
              <a:t>Follow the instructions on this slide layout if none of the existing layouts (in the current template) work well for the current slide you would like to create or edit.</a:t>
            </a:r>
          </a:p>
        </p:txBody>
      </p:sp>
      <p:sp>
        <p:nvSpPr>
          <p:cNvPr id="6" name="TextBox 5"/>
          <p:cNvSpPr txBox="1"/>
          <p:nvPr userDrawn="1"/>
        </p:nvSpPr>
        <p:spPr>
          <a:xfrm>
            <a:off x="101600" y="2567642"/>
            <a:ext cx="9144000" cy="3970318"/>
          </a:xfrm>
          <a:prstGeom prst="rect">
            <a:avLst/>
          </a:prstGeom>
          <a:noFill/>
        </p:spPr>
        <p:txBody>
          <a:bodyPr wrap="square" rtlCol="0">
            <a:spAutoFit/>
          </a:bodyPr>
          <a:lstStyle/>
          <a:p>
            <a:pPr eaLnBrk="1" hangingPunct="1"/>
            <a:r>
              <a:rPr lang="en-US" dirty="0">
                <a:solidFill>
                  <a:prstClr val="black"/>
                </a:solidFill>
              </a:rPr>
              <a:t>To create a custom new layout, </a:t>
            </a:r>
            <a:r>
              <a:rPr lang="en-US" b="1" dirty="0">
                <a:solidFill>
                  <a:prstClr val="black"/>
                </a:solidFill>
              </a:rPr>
              <a:t>in the Slide Master view </a:t>
            </a:r>
            <a:r>
              <a:rPr lang="en-US" dirty="0">
                <a:solidFill>
                  <a:prstClr val="black"/>
                </a:solidFill>
              </a:rPr>
              <a:t>do the following:</a:t>
            </a:r>
          </a:p>
          <a:p>
            <a:pPr marL="214313" indent="-214313" eaLnBrk="1" hangingPunct="1">
              <a:buFont typeface="Arial" panose="020B0604020202020204" pitchFamily="34" charset="0"/>
              <a:buChar char="•"/>
            </a:pPr>
            <a:r>
              <a:rPr lang="en-US" b="1" dirty="0">
                <a:solidFill>
                  <a:prstClr val="black"/>
                </a:solidFill>
              </a:rPr>
              <a:t>DUPLICATE</a:t>
            </a:r>
            <a:r>
              <a:rPr lang="en-US" dirty="0">
                <a:solidFill>
                  <a:prstClr val="black"/>
                </a:solidFill>
              </a:rPr>
              <a:t> an existing layout to create a new layout.</a:t>
            </a:r>
          </a:p>
          <a:p>
            <a:pPr marL="214313" indent="-214313" eaLnBrk="1" hangingPunct="1">
              <a:buFont typeface="Arial" panose="020B0604020202020204" pitchFamily="34" charset="0"/>
              <a:buChar char="•"/>
            </a:pPr>
            <a:r>
              <a:rPr lang="en-US" b="1" dirty="0">
                <a:solidFill>
                  <a:prstClr val="black"/>
                </a:solidFill>
              </a:rPr>
              <a:t>RENAME</a:t>
            </a:r>
            <a:r>
              <a:rPr lang="en-US" dirty="0">
                <a:solidFill>
                  <a:prstClr val="black"/>
                </a:solidFill>
              </a:rPr>
              <a:t> the new layout.</a:t>
            </a:r>
          </a:p>
          <a:p>
            <a:pPr marL="214313" indent="-214313" eaLnBrk="1" hangingPunct="1">
              <a:buFont typeface="Arial" panose="020B0604020202020204" pitchFamily="34" charset="0"/>
              <a:buChar char="•"/>
            </a:pPr>
            <a:r>
              <a:rPr lang="en-US" b="1" dirty="0">
                <a:solidFill>
                  <a:prstClr val="black"/>
                </a:solidFill>
              </a:rPr>
              <a:t>Insert or Remove as appropriate PLACEHOLDERS </a:t>
            </a:r>
            <a:r>
              <a:rPr lang="en-US" dirty="0">
                <a:solidFill>
                  <a:prstClr val="black"/>
                </a:solidFill>
              </a:rPr>
              <a:t>on your new layout, resizing &amp; formatting as appropriate. </a:t>
            </a:r>
            <a:r>
              <a:rPr lang="en-US" sz="1600" dirty="0">
                <a:solidFill>
                  <a:prstClr val="black"/>
                </a:solidFill>
              </a:rPr>
              <a:t>(Do not edit your content in the slide master. All content should be edited in the normal presentation design view.) </a:t>
            </a:r>
            <a:r>
              <a:rPr lang="en-US" b="1" dirty="0">
                <a:solidFill>
                  <a:prstClr val="black"/>
                </a:solidFill>
              </a:rPr>
              <a:t>NEVER REMOVE THE LAYOUT’S TITLE CONTAINER</a:t>
            </a:r>
            <a:r>
              <a:rPr lang="en-US" dirty="0">
                <a:solidFill>
                  <a:prstClr val="black"/>
                </a:solidFill>
              </a:rPr>
              <a:t>. </a:t>
            </a:r>
            <a:r>
              <a:rPr lang="en-US" sz="1600" dirty="0">
                <a:solidFill>
                  <a:prstClr val="black"/>
                </a:solidFill>
              </a:rPr>
              <a:t>(It can be resized or formatted, but never removed.)</a:t>
            </a:r>
            <a:endParaRPr lang="en-US" dirty="0">
              <a:solidFill>
                <a:prstClr val="black"/>
              </a:solidFill>
            </a:endParaRPr>
          </a:p>
          <a:p>
            <a:pPr marL="214313" indent="-214313" eaLnBrk="1" hangingPunct="1">
              <a:buFont typeface="Arial" panose="020B0604020202020204" pitchFamily="34" charset="0"/>
              <a:buChar char="•"/>
            </a:pPr>
            <a:r>
              <a:rPr lang="en-US" dirty="0">
                <a:solidFill>
                  <a:prstClr val="black"/>
                </a:solidFill>
              </a:rPr>
              <a:t>Check the </a:t>
            </a:r>
            <a:r>
              <a:rPr lang="en-US" b="1" dirty="0">
                <a:solidFill>
                  <a:prstClr val="black"/>
                </a:solidFill>
              </a:rPr>
              <a:t>READING ORDER </a:t>
            </a:r>
            <a:r>
              <a:rPr lang="en-US" dirty="0">
                <a:solidFill>
                  <a:prstClr val="black"/>
                </a:solidFill>
              </a:rPr>
              <a:t>of your new layout. (</a:t>
            </a:r>
            <a:r>
              <a:rPr lang="en-US" sz="1350" u="sng" dirty="0">
                <a:solidFill>
                  <a:prstClr val="black"/>
                </a:solidFill>
                <a:latin typeface="Arial"/>
                <a:hlinkClick r:id="rId2"/>
              </a:rPr>
              <a:t>http://accessibility.psu.edu/microsoftoffice/powerpoint/</a:t>
            </a:r>
            <a:r>
              <a:rPr lang="en-US" sz="1350" dirty="0">
                <a:solidFill>
                  <a:prstClr val="black"/>
                </a:solidFill>
                <a:latin typeface="Arial"/>
              </a:rPr>
              <a:t>) </a:t>
            </a:r>
            <a:r>
              <a:rPr lang="en-US" dirty="0">
                <a:solidFill>
                  <a:prstClr val="black"/>
                </a:solidFill>
              </a:rPr>
              <a:t>Reorder as appropriate so the slide layout’s </a:t>
            </a:r>
            <a:r>
              <a:rPr lang="en-US" b="1" dirty="0">
                <a:solidFill>
                  <a:prstClr val="black"/>
                </a:solidFill>
              </a:rPr>
              <a:t>TITLE is read first</a:t>
            </a:r>
            <a:r>
              <a:rPr lang="en-US" dirty="0">
                <a:solidFill>
                  <a:prstClr val="black"/>
                </a:solidFill>
              </a:rPr>
              <a:t>.</a:t>
            </a:r>
          </a:p>
          <a:p>
            <a:pPr marL="214313" indent="-214313" eaLnBrk="1" hangingPunct="1">
              <a:buFont typeface="Arial" panose="020B0604020202020204" pitchFamily="34" charset="0"/>
              <a:buChar char="•"/>
            </a:pPr>
            <a:r>
              <a:rPr lang="en-US" b="1" dirty="0">
                <a:solidFill>
                  <a:prstClr val="black"/>
                </a:solidFill>
              </a:rPr>
              <a:t>SAVE</a:t>
            </a:r>
            <a:r>
              <a:rPr lang="en-US" dirty="0">
                <a:solidFill>
                  <a:prstClr val="black"/>
                </a:solidFill>
              </a:rPr>
              <a:t> your presentation.</a:t>
            </a:r>
          </a:p>
          <a:p>
            <a:pPr marL="214313" indent="-214313" eaLnBrk="1" hangingPunct="1">
              <a:buFont typeface="Arial" panose="020B0604020202020204" pitchFamily="34" charset="0"/>
              <a:buChar char="•"/>
            </a:pPr>
            <a:r>
              <a:rPr lang="en-US" b="1" dirty="0">
                <a:solidFill>
                  <a:prstClr val="black"/>
                </a:solidFill>
              </a:rPr>
              <a:t>Close the Master View </a:t>
            </a:r>
            <a:r>
              <a:rPr lang="en-US" dirty="0">
                <a:solidFill>
                  <a:prstClr val="black"/>
                </a:solidFill>
              </a:rPr>
              <a:t>and return to your normal editing (design) view.</a:t>
            </a:r>
          </a:p>
          <a:p>
            <a:pPr marL="214313" indent="-214313" eaLnBrk="1" hangingPunct="1">
              <a:buFont typeface="Arial" panose="020B0604020202020204" pitchFamily="34" charset="0"/>
              <a:buChar char="•"/>
            </a:pPr>
            <a:r>
              <a:rPr lang="en-US" b="1" dirty="0">
                <a:solidFill>
                  <a:prstClr val="black"/>
                </a:solidFill>
              </a:rPr>
              <a:t>Insert a new slide using </a:t>
            </a:r>
            <a:r>
              <a:rPr lang="en-US" b="1">
                <a:solidFill>
                  <a:prstClr val="black"/>
                </a:solidFill>
              </a:rPr>
              <a:t>your custom-named </a:t>
            </a:r>
            <a:r>
              <a:rPr lang="en-US" b="1" dirty="0">
                <a:solidFill>
                  <a:prstClr val="black"/>
                </a:solidFill>
              </a:rPr>
              <a:t>new layout </a:t>
            </a:r>
            <a:r>
              <a:rPr lang="en-US" dirty="0">
                <a:solidFill>
                  <a:prstClr val="black"/>
                </a:solidFill>
              </a:rPr>
              <a:t>or apply the new layout to an existing slide.</a:t>
            </a:r>
          </a:p>
        </p:txBody>
      </p:sp>
    </p:spTree>
    <p:extLst>
      <p:ext uri="{BB962C8B-B14F-4D97-AF65-F5344CB8AC3E}">
        <p14:creationId xmlns:p14="http://schemas.microsoft.com/office/powerpoint/2010/main" val="607212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3" name="Title Placeholder 6"/>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2054" name="Text Placeholder 7"/>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pPr eaLnBrk="1" hangingPunct="1"/>
            <a:fld id="{F3BF8891-5E06-46C2-89A4-6DB85D39BA35}" type="slidenum">
              <a:rPr lang="en-US" smtClean="0"/>
              <a:pPr eaLnBrk="1" hangingPunct="1"/>
              <a:t>‹#›</a:t>
            </a:fld>
            <a:endParaRPr lang="en-US" dirty="0"/>
          </a:p>
        </p:txBody>
      </p:sp>
    </p:spTree>
    <p:extLst>
      <p:ext uri="{BB962C8B-B14F-4D97-AF65-F5344CB8AC3E}">
        <p14:creationId xmlns:p14="http://schemas.microsoft.com/office/powerpoint/2010/main" val="2808603796"/>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Lst>
  <p:hf hdr="0" ftr="0" dt="0"/>
  <p:txStyles>
    <p:titleStyle>
      <a:lvl1pPr algn="ctr" rtl="0" eaLnBrk="1" fontAlgn="base" hangingPunct="1">
        <a:spcBef>
          <a:spcPct val="0"/>
        </a:spcBef>
        <a:spcAft>
          <a:spcPct val="0"/>
        </a:spcAft>
        <a:defRPr sz="3600" kern="1200">
          <a:solidFill>
            <a:schemeClr val="tx1"/>
          </a:solidFill>
          <a:latin typeface="Verdana" pitchFamily="34" charset="0"/>
          <a:ea typeface="+mj-ea"/>
          <a:cs typeface="+mj-cs"/>
        </a:defRPr>
      </a:lvl1pPr>
      <a:lvl2pPr algn="ctr" rtl="0" eaLnBrk="1" fontAlgn="base" hangingPunct="1">
        <a:spcBef>
          <a:spcPct val="0"/>
        </a:spcBef>
        <a:spcAft>
          <a:spcPct val="0"/>
        </a:spcAft>
        <a:defRPr sz="3600">
          <a:solidFill>
            <a:schemeClr val="tx1"/>
          </a:solidFill>
          <a:latin typeface="Verdana" panose="020B0604030504040204" pitchFamily="34" charset="0"/>
        </a:defRPr>
      </a:lvl2pPr>
      <a:lvl3pPr algn="ctr" rtl="0" eaLnBrk="1" fontAlgn="base" hangingPunct="1">
        <a:spcBef>
          <a:spcPct val="0"/>
        </a:spcBef>
        <a:spcAft>
          <a:spcPct val="0"/>
        </a:spcAft>
        <a:defRPr sz="3600">
          <a:solidFill>
            <a:schemeClr val="tx1"/>
          </a:solidFill>
          <a:latin typeface="Verdana" panose="020B0604030504040204" pitchFamily="34" charset="0"/>
        </a:defRPr>
      </a:lvl3pPr>
      <a:lvl4pPr algn="ctr" rtl="0" eaLnBrk="1" fontAlgn="base" hangingPunct="1">
        <a:spcBef>
          <a:spcPct val="0"/>
        </a:spcBef>
        <a:spcAft>
          <a:spcPct val="0"/>
        </a:spcAft>
        <a:defRPr sz="3600">
          <a:solidFill>
            <a:schemeClr val="tx1"/>
          </a:solidFill>
          <a:latin typeface="Verdana" panose="020B0604030504040204" pitchFamily="34" charset="0"/>
        </a:defRPr>
      </a:lvl4pPr>
      <a:lvl5pPr algn="ctr" rtl="0" eaLnBrk="1" fontAlgn="base" hangingPunct="1">
        <a:spcBef>
          <a:spcPct val="0"/>
        </a:spcBef>
        <a:spcAft>
          <a:spcPct val="0"/>
        </a:spcAft>
        <a:defRPr sz="3600">
          <a:solidFill>
            <a:schemeClr val="tx1"/>
          </a:solidFill>
          <a:latin typeface="Verdana" panose="020B0604030504040204"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SzPct val="85000"/>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SzPct val="80000"/>
        <a:buFont typeface="Courier New" panose="02070309020205020404" pitchFamily="49" charset="0"/>
        <a:buChar char="o"/>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12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70000"/>
        <a:buFont typeface="Wingdings" panose="05000000000000000000" pitchFamily="2" charset="2"/>
        <a:buChar char="q"/>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3" name="Title Placeholder 6"/>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2054" name="Text Placeholder 7"/>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8" name="Slide Number Placeholder 4"/>
          <p:cNvSpPr>
            <a:spLocks noGrp="1"/>
          </p:cNvSpPr>
          <p:nvPr>
            <p:ph type="sldNum" sz="quarter" idx="4"/>
          </p:nvPr>
        </p:nvSpPr>
        <p:spPr>
          <a:xfrm>
            <a:off x="8177154" y="6263640"/>
            <a:ext cx="508673" cy="548640"/>
          </a:xfrm>
          <a:prstGeom prst="rect">
            <a:avLst/>
          </a:prstGeom>
        </p:spPr>
        <p:txBody>
          <a:bodyPr anchor="ctr"/>
          <a:lstStyle>
            <a:lvl1pPr algn="r">
              <a:defRPr sz="1000">
                <a:solidFill>
                  <a:srgbClr val="898989"/>
                </a:solidFill>
              </a:defRPr>
            </a:lvl1pPr>
          </a:lstStyle>
          <a:p>
            <a:pPr eaLnBrk="1" hangingPunct="1"/>
            <a:fld id="{F3BF8891-5E06-46C2-89A4-6DB85D39BA35}" type="slidenum">
              <a:rPr lang="en-US" smtClean="0"/>
              <a:pPr eaLnBrk="1" hangingPunct="1"/>
              <a:t>‹#›</a:t>
            </a:fld>
            <a:endParaRPr lang="en-US" dirty="0"/>
          </a:p>
        </p:txBody>
      </p:sp>
    </p:spTree>
    <p:extLst>
      <p:ext uri="{BB962C8B-B14F-4D97-AF65-F5344CB8AC3E}">
        <p14:creationId xmlns:p14="http://schemas.microsoft.com/office/powerpoint/2010/main" val="4079631591"/>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06" r:id="rId13"/>
  </p:sldLayoutIdLst>
  <p:hf hdr="0" ftr="0" dt="0"/>
  <p:txStyles>
    <p:titleStyle>
      <a:lvl1pPr algn="ctr" rtl="0" eaLnBrk="1" fontAlgn="base" hangingPunct="1">
        <a:spcBef>
          <a:spcPct val="0"/>
        </a:spcBef>
        <a:spcAft>
          <a:spcPct val="0"/>
        </a:spcAft>
        <a:defRPr sz="3600" kern="1200">
          <a:solidFill>
            <a:schemeClr val="tx1"/>
          </a:solidFill>
          <a:latin typeface="Verdana" pitchFamily="34" charset="0"/>
          <a:ea typeface="+mj-ea"/>
          <a:cs typeface="+mj-cs"/>
        </a:defRPr>
      </a:lvl1pPr>
      <a:lvl2pPr algn="ctr" rtl="0" eaLnBrk="1" fontAlgn="base" hangingPunct="1">
        <a:spcBef>
          <a:spcPct val="0"/>
        </a:spcBef>
        <a:spcAft>
          <a:spcPct val="0"/>
        </a:spcAft>
        <a:defRPr sz="3600">
          <a:solidFill>
            <a:schemeClr val="tx1"/>
          </a:solidFill>
          <a:latin typeface="Verdana" panose="020B0604030504040204" pitchFamily="34" charset="0"/>
        </a:defRPr>
      </a:lvl2pPr>
      <a:lvl3pPr algn="ctr" rtl="0" eaLnBrk="1" fontAlgn="base" hangingPunct="1">
        <a:spcBef>
          <a:spcPct val="0"/>
        </a:spcBef>
        <a:spcAft>
          <a:spcPct val="0"/>
        </a:spcAft>
        <a:defRPr sz="3600">
          <a:solidFill>
            <a:schemeClr val="tx1"/>
          </a:solidFill>
          <a:latin typeface="Verdana" panose="020B0604030504040204" pitchFamily="34" charset="0"/>
        </a:defRPr>
      </a:lvl3pPr>
      <a:lvl4pPr algn="ctr" rtl="0" eaLnBrk="1" fontAlgn="base" hangingPunct="1">
        <a:spcBef>
          <a:spcPct val="0"/>
        </a:spcBef>
        <a:spcAft>
          <a:spcPct val="0"/>
        </a:spcAft>
        <a:defRPr sz="3600">
          <a:solidFill>
            <a:schemeClr val="tx1"/>
          </a:solidFill>
          <a:latin typeface="Verdana" panose="020B0604030504040204" pitchFamily="34" charset="0"/>
        </a:defRPr>
      </a:lvl4pPr>
      <a:lvl5pPr algn="ctr" rtl="0" eaLnBrk="1" fontAlgn="base" hangingPunct="1">
        <a:spcBef>
          <a:spcPct val="0"/>
        </a:spcBef>
        <a:spcAft>
          <a:spcPct val="0"/>
        </a:spcAft>
        <a:defRPr sz="3600">
          <a:solidFill>
            <a:schemeClr val="tx1"/>
          </a:solidFill>
          <a:latin typeface="Verdana" panose="020B0604030504040204"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SzPct val="85000"/>
        <a:buFont typeface="Arial" panose="020B0604020202020204"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SzPct val="80000"/>
        <a:buFont typeface="Courier New" panose="02070309020205020404" pitchFamily="49" charset="0"/>
        <a:buChar char="o"/>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SzPct val="12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SzPct val="70000"/>
        <a:buFont typeface="Wingdings" panose="05000000000000000000" pitchFamily="2" charset="2"/>
        <a:buChar char="q"/>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www.nlm.nih.gov/medlineplus/medicalwords/" TargetMode="External"/><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hyperlink" Target="http://www.nlm.nih.gov/medlineplus/medicalwords/" TargetMode="External"/><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52.xml.rels><?xml version="1.0" encoding="UTF-8" standalone="yes"?>
<Relationships xmlns="http://schemas.openxmlformats.org/package/2006/relationships"><Relationship Id="rId3" Type="http://schemas.openxmlformats.org/officeDocument/2006/relationships/hyperlink" Target="http://training.seer.cancer.gov/anatomy/body/" TargetMode="External"/><Relationship Id="rId2" Type="http://schemas.openxmlformats.org/officeDocument/2006/relationships/notesSlide" Target="../notesSlides/notesSlide52.xml"/><Relationship Id="rId1" Type="http://schemas.openxmlformats.org/officeDocument/2006/relationships/slideLayout" Target="../slideLayouts/slideLayout24.xml"/><Relationship Id="rId6" Type="http://schemas.openxmlformats.org/officeDocument/2006/relationships/hyperlink" Target="http://en.wikiversity.org/wiki/File:Anatomical_Directions.png" TargetMode="External"/><Relationship Id="rId5" Type="http://schemas.openxmlformats.org/officeDocument/2006/relationships/hyperlink" Target="http://www.nlm.nih.gov/medlineplus/medicalwords/" TargetMode="External"/><Relationship Id="rId4" Type="http://schemas.openxmlformats.org/officeDocument/2006/relationships/hyperlink" Target="http://training.seer.cancer.gov/anatomy/body/terminology.html"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Terminology in Healthcare and Public Health Settings</a:t>
            </a:r>
          </a:p>
        </p:txBody>
      </p:sp>
      <p:sp>
        <p:nvSpPr>
          <p:cNvPr id="14339" name="Text Placeholder 2"/>
          <p:cNvSpPr>
            <a:spLocks noGrp="1"/>
          </p:cNvSpPr>
          <p:nvPr>
            <p:ph type="body" sz="half" idx="2"/>
          </p:nvPr>
        </p:nvSpPr>
        <p:spPr/>
        <p:txBody>
          <a:bodyPr/>
          <a:lstStyle/>
          <a:p>
            <a:r>
              <a:rPr lang="en-US" altLang="en-US"/>
              <a:t>Understanding Medical Words</a:t>
            </a:r>
          </a:p>
        </p:txBody>
      </p:sp>
      <p:sp>
        <p:nvSpPr>
          <p:cNvPr id="14340" name="Text Placeholder 3"/>
          <p:cNvSpPr>
            <a:spLocks noGrp="1"/>
          </p:cNvSpPr>
          <p:nvPr>
            <p:ph type="body" sz="quarter" idx="11"/>
          </p:nvPr>
        </p:nvSpPr>
        <p:spPr/>
        <p:txBody>
          <a:bodyPr/>
          <a:lstStyle/>
          <a:p>
            <a:r>
              <a:rPr lang="en-US" altLang="en-US"/>
              <a:t>Lecture a Word Roots</a:t>
            </a:r>
          </a:p>
        </p:txBody>
      </p:sp>
      <p:sp>
        <p:nvSpPr>
          <p:cNvPr id="14341" name="Text Placeholder 4"/>
          <p:cNvSpPr>
            <a:spLocks noGrp="1"/>
          </p:cNvSpPr>
          <p:nvPr>
            <p:ph type="body" sz="quarter" idx="12"/>
          </p:nvPr>
        </p:nvSpPr>
        <p:spPr/>
        <p:txBody>
          <a:bodyPr/>
          <a:lstStyle/>
          <a:p>
            <a:r>
              <a:rPr lang="en-US" dirty="0"/>
              <a:t>This material (Comp 3 Unit 1) was developed by the University of Alabama at Birmingham, funded by the Department of Health and Human Services, Office of the National Coordinator for Health Information Technology under Award Number 90WT0007. </a:t>
            </a:r>
          </a:p>
          <a:p>
            <a:r>
              <a:rPr lang="en-US" dirty="0"/>
              <a:t>This work is licensed under the Creative Commons Attribution-</a:t>
            </a:r>
            <a:r>
              <a:rPr lang="en-US" dirty="0" err="1"/>
              <a:t>NonCommercial</a:t>
            </a:r>
            <a:r>
              <a:rPr lang="en-US" dirty="0"/>
              <a:t>-</a:t>
            </a:r>
            <a:r>
              <a:rPr lang="en-US" dirty="0" err="1"/>
              <a:t>ShareAlike</a:t>
            </a:r>
            <a:r>
              <a:rPr lang="en-US" dirty="0"/>
              <a:t> 4.0 International License. To view a copy of this license, visit </a:t>
            </a:r>
            <a:r>
              <a:rPr lang="en-US" dirty="0">
                <a:hlinkClick r:id="rId3"/>
              </a:rPr>
              <a:t>http://creativecommons.org</a:t>
            </a:r>
            <a:r>
              <a:rPr lang="en-US"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Understanding Medical Words</a:t>
            </a:r>
            <a:br>
              <a:rPr lang="en-US" altLang="en-US"/>
            </a:br>
            <a:r>
              <a:rPr lang="en-US" altLang="en-US"/>
              <a:t>Learning Objectives</a:t>
            </a:r>
          </a:p>
        </p:txBody>
      </p:sp>
      <p:sp>
        <p:nvSpPr>
          <p:cNvPr id="15363" name="Text Placeholder 3"/>
          <p:cNvSpPr>
            <a:spLocks noGrp="1"/>
          </p:cNvSpPr>
          <p:nvPr>
            <p:ph sz="quarter" idx="14"/>
          </p:nvPr>
        </p:nvSpPr>
        <p:spPr/>
        <p:txBody>
          <a:bodyPr/>
          <a:lstStyle/>
          <a:p>
            <a:r>
              <a:rPr lang="en-US" altLang="en-US"/>
              <a:t>Discuss the four parts of medical terms</a:t>
            </a:r>
          </a:p>
          <a:p>
            <a:r>
              <a:rPr lang="en-US" altLang="en-US"/>
              <a:t>Recognize word roots and combining forms</a:t>
            </a:r>
          </a:p>
          <a:p>
            <a:r>
              <a:rPr lang="en-US" altLang="en-US"/>
              <a:t>Identify the most common prefixes and suffixes</a:t>
            </a:r>
          </a:p>
          <a:p>
            <a:r>
              <a:rPr lang="en-US" altLang="en-US"/>
              <a:t>Describe the anatomical positions</a:t>
            </a:r>
          </a:p>
          <a:p>
            <a:r>
              <a:rPr lang="en-US" altLang="en-US"/>
              <a:t>Define the body planes</a:t>
            </a:r>
          </a:p>
          <a:p>
            <a:r>
              <a:rPr lang="en-US" altLang="en-US"/>
              <a:t>Identify regions of the body</a:t>
            </a:r>
          </a:p>
          <a:p>
            <a:r>
              <a:rPr lang="en-US" altLang="en-US"/>
              <a:t>Define directional and positional terms</a:t>
            </a:r>
          </a:p>
          <a:p>
            <a:r>
              <a:rPr lang="en-US" altLang="en-US"/>
              <a:t>Build, divide, spell and pronounce common medical words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E62A7C4-8359-4369-B21D-70C01B39F495}" type="slidenum">
              <a:rPr lang="en-US" altLang="en-US" smtClean="0"/>
              <a:pPr/>
              <a:t>2</a:t>
            </a:fld>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p:txBody>
          <a:bodyPr/>
          <a:lstStyle/>
          <a:p>
            <a:r>
              <a:rPr lang="en-US" altLang="en-US"/>
              <a:t>Medical Terminology</a:t>
            </a:r>
          </a:p>
        </p:txBody>
      </p:sp>
      <p:sp>
        <p:nvSpPr>
          <p:cNvPr id="16387" name="Rectangle 1027"/>
          <p:cNvSpPr>
            <a:spLocks noGrp="1" noChangeArrowheads="1"/>
          </p:cNvSpPr>
          <p:nvPr>
            <p:ph sz="quarter" idx="14"/>
          </p:nvPr>
        </p:nvSpPr>
        <p:spPr/>
        <p:txBody>
          <a:bodyPr/>
          <a:lstStyle/>
          <a:p>
            <a:r>
              <a:rPr lang="en-US" altLang="en-US" dirty="0"/>
              <a:t>Studying medical terminology is like learning a new language</a:t>
            </a:r>
          </a:p>
          <a:p>
            <a:r>
              <a:rPr lang="en-US" altLang="en-US" dirty="0"/>
              <a:t>Basic rules for building terms will help you both build and translate many different words</a:t>
            </a:r>
          </a:p>
          <a:p>
            <a:r>
              <a:rPr lang="en-US" altLang="en-US" dirty="0"/>
              <a:t>You must be able to put words together or build words from their parts </a:t>
            </a:r>
          </a:p>
          <a:p>
            <a:pPr lvl="1"/>
            <a:r>
              <a:rPr lang="en-US" altLang="en-US" dirty="0"/>
              <a:t>Like putting together the pieces of a puzzle</a:t>
            </a:r>
          </a:p>
        </p:txBody>
      </p:sp>
      <p:sp>
        <p:nvSpPr>
          <p:cNvPr id="1638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4075BA-F970-456C-88CD-6BC4A2254A9F}" type="slidenum">
              <a:rPr lang="en-US" altLang="en-US" smtClean="0"/>
              <a:pPr/>
              <a:t>3</a:t>
            </a:fld>
            <a:endParaRPr lang="en-US"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Understanding Medical Terms</a:t>
            </a:r>
          </a:p>
        </p:txBody>
      </p:sp>
      <p:sp>
        <p:nvSpPr>
          <p:cNvPr id="17411" name="Rectangle 3"/>
          <p:cNvSpPr>
            <a:spLocks noGrp="1" noChangeArrowheads="1"/>
          </p:cNvSpPr>
          <p:nvPr>
            <p:ph sz="quarter" idx="14"/>
          </p:nvPr>
        </p:nvSpPr>
        <p:spPr/>
        <p:txBody>
          <a:bodyPr/>
          <a:lstStyle/>
          <a:p>
            <a:r>
              <a:rPr lang="en-US" altLang="en-US"/>
              <a:t>It is impossible to memorize all of the thousands of medical terms</a:t>
            </a:r>
          </a:p>
          <a:p>
            <a:r>
              <a:rPr lang="en-US" altLang="en-US"/>
              <a:t>You can figure out the meaning of many different words simply by analyzing the word parts</a:t>
            </a:r>
          </a:p>
          <a:p>
            <a:pPr lvl="1"/>
            <a:r>
              <a:rPr lang="en-US" altLang="en-US"/>
              <a:t>Word roots</a:t>
            </a:r>
          </a:p>
          <a:p>
            <a:pPr lvl="1"/>
            <a:r>
              <a:rPr lang="en-US" altLang="en-US"/>
              <a:t>Prefixes</a:t>
            </a:r>
          </a:p>
          <a:p>
            <a:pPr lvl="1"/>
            <a:r>
              <a:rPr lang="en-US" altLang="en-US"/>
              <a:t>Suffixes</a:t>
            </a:r>
          </a:p>
          <a:p>
            <a:pPr lvl="1"/>
            <a:r>
              <a:rPr lang="en-US" altLang="en-US"/>
              <a:t>Combining forms</a:t>
            </a:r>
          </a:p>
        </p:txBody>
      </p:sp>
      <p:sp>
        <p:nvSpPr>
          <p:cNvPr id="17412"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798C65-998F-4B77-A7C2-70F67687A053}" type="slidenum">
              <a:rPr lang="en-US" altLang="en-US" smtClean="0"/>
              <a:pPr/>
              <a:t>4</a:t>
            </a:fld>
            <a:endParaRPr lang="en-US" alt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9"/>
          <p:cNvSpPr>
            <a:spLocks noGrp="1" noChangeArrowheads="1"/>
          </p:cNvSpPr>
          <p:nvPr>
            <p:ph type="title"/>
          </p:nvPr>
        </p:nvSpPr>
        <p:spPr/>
        <p:txBody>
          <a:bodyPr/>
          <a:lstStyle/>
          <a:p>
            <a:r>
              <a:rPr lang="en-US" altLang="en-US"/>
              <a:t>Basic Word Parts </a:t>
            </a:r>
          </a:p>
        </p:txBody>
      </p:sp>
      <p:sp>
        <p:nvSpPr>
          <p:cNvPr id="18435" name="Rectangle 20"/>
          <p:cNvSpPr>
            <a:spLocks noGrp="1" noChangeArrowheads="1"/>
          </p:cNvSpPr>
          <p:nvPr>
            <p:ph sz="quarter" idx="14"/>
          </p:nvPr>
        </p:nvSpPr>
        <p:spPr/>
        <p:txBody>
          <a:bodyPr/>
          <a:lstStyle/>
          <a:p>
            <a:r>
              <a:rPr lang="en-US" altLang="en-US"/>
              <a:t>Word root is the general meaning of the term</a:t>
            </a:r>
          </a:p>
          <a:p>
            <a:r>
              <a:rPr lang="en-US" altLang="en-US"/>
              <a:t>Prefixes are added to the beginning of the word</a:t>
            </a:r>
          </a:p>
          <a:p>
            <a:r>
              <a:rPr lang="en-US" altLang="en-US"/>
              <a:t>Suffixes are added to the ending of the word</a:t>
            </a:r>
          </a:p>
          <a:p>
            <a:r>
              <a:rPr lang="en-US" altLang="en-US"/>
              <a:t>Combining vowels connect other word parts</a:t>
            </a:r>
            <a:endParaRPr lang="en-US" altLang="en-US" dirty="0"/>
          </a:p>
        </p:txBody>
      </p:sp>
      <p:sp>
        <p:nvSpPr>
          <p:cNvPr id="1843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725BBC7-B3C7-4B39-8025-3B857A3A12AF}" type="slidenum">
              <a:rPr lang="en-US" altLang="en-US" smtClean="0"/>
              <a:pPr/>
              <a:t>5</a:t>
            </a:fld>
            <a:endParaRPr lang="en-US" alt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t>Basic Word Part Examples</a:t>
            </a:r>
            <a:endParaRPr lang="en-US" altLang="en-US" dirty="0"/>
          </a:p>
        </p:txBody>
      </p:sp>
      <p:graphicFrame>
        <p:nvGraphicFramePr>
          <p:cNvPr id="12" name="Content Placeholder 11" descr="Table of basic word parts"/>
          <p:cNvGraphicFramePr>
            <a:graphicFrameLocks noGrp="1"/>
          </p:cNvGraphicFramePr>
          <p:nvPr>
            <p:ph sz="quarter" idx="14"/>
            <p:extLst>
              <p:ext uri="{D42A27DB-BD31-4B8C-83A1-F6EECF244321}">
                <p14:modId xmlns:p14="http://schemas.microsoft.com/office/powerpoint/2010/main" val="1129346548"/>
              </p:ext>
            </p:extLst>
          </p:nvPr>
        </p:nvGraphicFramePr>
        <p:xfrm>
          <a:off x="457200" y="1600200"/>
          <a:ext cx="8229600" cy="4480265"/>
        </p:xfrm>
        <a:graphic>
          <a:graphicData uri="http://schemas.openxmlformats.org/drawingml/2006/table">
            <a:tbl>
              <a:tblPr first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22841">
                <a:tc>
                  <a:txBody>
                    <a:bodyPr/>
                    <a:lstStyle/>
                    <a:p>
                      <a:r>
                        <a:rPr lang="en-US" sz="2400" b="1" dirty="0"/>
                        <a:t>Word Part</a:t>
                      </a:r>
                    </a:p>
                  </a:txBody>
                  <a:tcPr marT="45698" marB="45698"/>
                </a:tc>
                <a:tc>
                  <a:txBody>
                    <a:bodyPr/>
                    <a:lstStyle/>
                    <a:p>
                      <a:r>
                        <a:rPr lang="en-US" sz="2400" b="1" dirty="0"/>
                        <a:t>Example (Meaning)</a:t>
                      </a:r>
                    </a:p>
                  </a:txBody>
                  <a:tcPr marT="45698" marB="45698"/>
                </a:tc>
                <a:extLst>
                  <a:ext uri="{0D108BD9-81ED-4DB2-BD59-A6C34878D82A}">
                    <a16:rowId xmlns:a16="http://schemas.microsoft.com/office/drawing/2014/main" val="10000"/>
                  </a:ext>
                </a:extLst>
              </a:tr>
              <a:tr h="822841">
                <a:tc>
                  <a:txBody>
                    <a:bodyPr/>
                    <a:lstStyle/>
                    <a:p>
                      <a:pPr>
                        <a:buFont typeface="Arial" pitchFamily="34" charset="0"/>
                        <a:buNone/>
                      </a:pPr>
                      <a:r>
                        <a:rPr lang="en-US" sz="2400" dirty="0"/>
                        <a:t>Word Root</a:t>
                      </a:r>
                    </a:p>
                  </a:txBody>
                  <a:tcPr marT="45698" marB="45698"/>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400" b="1" i="1" dirty="0"/>
                        <a:t>cardi</a:t>
                      </a:r>
                      <a:r>
                        <a:rPr lang="en-US" sz="2400" dirty="0"/>
                        <a:t>ology (study of the heart)</a:t>
                      </a:r>
                    </a:p>
                  </a:txBody>
                  <a:tcPr marT="45698" marB="45698"/>
                </a:tc>
                <a:extLst>
                  <a:ext uri="{0D108BD9-81ED-4DB2-BD59-A6C34878D82A}">
                    <a16:rowId xmlns:a16="http://schemas.microsoft.com/office/drawing/2014/main" val="10001"/>
                  </a:ext>
                </a:extLst>
              </a:tr>
              <a:tr h="822841">
                <a:tc>
                  <a:txBody>
                    <a:bodyPr/>
                    <a:lstStyle/>
                    <a:p>
                      <a:pPr>
                        <a:buFont typeface="Arial" pitchFamily="34" charset="0"/>
                        <a:buNone/>
                      </a:pPr>
                      <a:r>
                        <a:rPr lang="en-US" sz="2400" dirty="0"/>
                        <a:t>Prefix</a:t>
                      </a:r>
                    </a:p>
                  </a:txBody>
                  <a:tcPr marT="45698" marB="45698"/>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400" b="1" i="1" dirty="0"/>
                        <a:t>tachy</a:t>
                      </a:r>
                      <a:r>
                        <a:rPr lang="en-US" sz="2400" dirty="0"/>
                        <a:t>cardia (condition of a fast heart)</a:t>
                      </a:r>
                    </a:p>
                  </a:txBody>
                  <a:tcPr marT="45698" marB="45698"/>
                </a:tc>
                <a:extLst>
                  <a:ext uri="{0D108BD9-81ED-4DB2-BD59-A6C34878D82A}">
                    <a16:rowId xmlns:a16="http://schemas.microsoft.com/office/drawing/2014/main" val="10002"/>
                  </a:ext>
                </a:extLst>
              </a:tr>
              <a:tr h="822841">
                <a:tc>
                  <a:txBody>
                    <a:bodyPr/>
                    <a:lstStyle/>
                    <a:p>
                      <a:pPr>
                        <a:buFont typeface="Arial" pitchFamily="34" charset="0"/>
                        <a:buNone/>
                      </a:pPr>
                      <a:r>
                        <a:rPr lang="en-US" sz="2400" dirty="0"/>
                        <a:t>Suffix</a:t>
                      </a:r>
                    </a:p>
                  </a:txBody>
                  <a:tcPr marT="45698" marB="45698"/>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400" dirty="0" err="1"/>
                        <a:t>card</a:t>
                      </a:r>
                      <a:r>
                        <a:rPr lang="en-US" sz="2400" b="1" i="1" dirty="0" err="1"/>
                        <a:t>itis</a:t>
                      </a:r>
                      <a:r>
                        <a:rPr lang="en-US" sz="2400" dirty="0"/>
                        <a:t> (inflammation of the heart)</a:t>
                      </a:r>
                    </a:p>
                  </a:txBody>
                  <a:tcPr marT="45698" marB="45698"/>
                </a:tc>
                <a:extLst>
                  <a:ext uri="{0D108BD9-81ED-4DB2-BD59-A6C34878D82A}">
                    <a16:rowId xmlns:a16="http://schemas.microsoft.com/office/drawing/2014/main" val="10003"/>
                  </a:ext>
                </a:extLst>
              </a:tr>
              <a:tr h="1188563">
                <a:tc>
                  <a:txBody>
                    <a:bodyPr/>
                    <a:lstStyle/>
                    <a:p>
                      <a:pPr>
                        <a:buFont typeface="Arial" pitchFamily="34" charset="0"/>
                        <a:buNone/>
                      </a:pPr>
                      <a:r>
                        <a:rPr lang="en-US" sz="2400" dirty="0"/>
                        <a:t>Combining Form </a:t>
                      </a:r>
                    </a:p>
                  </a:txBody>
                  <a:tcPr marT="45698" marB="45698"/>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2400" dirty="0" err="1"/>
                        <a:t>cardi</a:t>
                      </a:r>
                      <a:r>
                        <a:rPr lang="en-US" sz="2400" b="1" i="1" dirty="0" err="1"/>
                        <a:t>o</a:t>
                      </a:r>
                      <a:r>
                        <a:rPr lang="en-US" sz="2400" dirty="0" err="1"/>
                        <a:t>my</a:t>
                      </a:r>
                      <a:r>
                        <a:rPr lang="en-US" sz="2400" b="1" i="1" dirty="0" err="1"/>
                        <a:t>o</a:t>
                      </a:r>
                      <a:r>
                        <a:rPr lang="en-US" sz="2400" dirty="0" err="1"/>
                        <a:t>pathy</a:t>
                      </a:r>
                      <a:r>
                        <a:rPr lang="en-US" sz="2400" dirty="0"/>
                        <a:t> (disease of the heart muscle)</a:t>
                      </a:r>
                    </a:p>
                    <a:p>
                      <a:pPr>
                        <a:buFont typeface="Arial" pitchFamily="34" charset="0"/>
                        <a:buChar char="•"/>
                      </a:pPr>
                      <a:endParaRPr lang="en-US" sz="2400" dirty="0"/>
                    </a:p>
                  </a:txBody>
                  <a:tcPr marT="45698" marB="45698"/>
                </a:tc>
                <a:extLst>
                  <a:ext uri="{0D108BD9-81ED-4DB2-BD59-A6C34878D82A}">
                    <a16:rowId xmlns:a16="http://schemas.microsoft.com/office/drawing/2014/main" val="10004"/>
                  </a:ext>
                </a:extLst>
              </a:tr>
            </a:tbl>
          </a:graphicData>
        </a:graphic>
      </p:graphicFrame>
      <p:sp>
        <p:nvSpPr>
          <p:cNvPr id="19470" name="Slide Number Placeholder 5"/>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8141BB-FAFE-435A-B2B5-8D5ED3CD3777}" type="slidenum">
              <a:rPr lang="en-US" altLang="en-US" smtClean="0"/>
              <a:pPr/>
              <a:t>6</a:t>
            </a:fld>
            <a:endParaRPr lang="en-US" alt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Word Root</a:t>
            </a:r>
          </a:p>
        </p:txBody>
      </p:sp>
      <p:sp>
        <p:nvSpPr>
          <p:cNvPr id="20483" name="Rectangle 3"/>
          <p:cNvSpPr>
            <a:spLocks noGrp="1" noChangeArrowheads="1"/>
          </p:cNvSpPr>
          <p:nvPr>
            <p:ph sz="quarter" idx="14"/>
          </p:nvPr>
        </p:nvSpPr>
        <p:spPr/>
        <p:txBody>
          <a:bodyPr/>
          <a:lstStyle/>
          <a:p>
            <a:r>
              <a:rPr lang="en-US" altLang="en-US" dirty="0"/>
              <a:t>Core part of the term</a:t>
            </a:r>
          </a:p>
          <a:p>
            <a:r>
              <a:rPr lang="en-US" altLang="en-US" dirty="0"/>
              <a:t>Provides general meaning of the word</a:t>
            </a:r>
          </a:p>
          <a:p>
            <a:r>
              <a:rPr lang="en-US" altLang="en-US" dirty="0"/>
              <a:t>Usually gives a body part</a:t>
            </a:r>
          </a:p>
          <a:p>
            <a:pPr lvl="1"/>
            <a:r>
              <a:rPr lang="en-US" altLang="en-US" dirty="0"/>
              <a:t>       </a:t>
            </a:r>
            <a:r>
              <a:rPr lang="en-US" altLang="en-US" dirty="0" err="1"/>
              <a:t>oste</a:t>
            </a:r>
            <a:r>
              <a:rPr lang="en-US" altLang="en-US" dirty="0"/>
              <a:t>   =  bone</a:t>
            </a:r>
          </a:p>
          <a:p>
            <a:pPr lvl="1"/>
            <a:r>
              <a:rPr lang="en-US" altLang="en-US" dirty="0"/>
              <a:t>       </a:t>
            </a:r>
            <a:r>
              <a:rPr lang="en-US" altLang="en-US" dirty="0" err="1"/>
              <a:t>cardi</a:t>
            </a:r>
            <a:r>
              <a:rPr lang="en-US" altLang="en-US" dirty="0"/>
              <a:t>  =  heart</a:t>
            </a:r>
          </a:p>
          <a:p>
            <a:pPr lvl="1"/>
            <a:r>
              <a:rPr lang="en-US" altLang="en-US" dirty="0"/>
              <a:t>       rhino  =  nose</a:t>
            </a:r>
          </a:p>
        </p:txBody>
      </p:sp>
      <p:sp>
        <p:nvSpPr>
          <p:cNvPr id="20484"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C68B8FA-BE07-496A-B849-36597EC0D436}" type="slidenum">
              <a:rPr lang="en-US" altLang="en-US" smtClean="0"/>
              <a:pPr/>
              <a:t>7</a:t>
            </a:fld>
            <a:endParaRPr lang="en-US" alt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 Combining Vowels</a:t>
            </a:r>
          </a:p>
        </p:txBody>
      </p:sp>
      <p:sp>
        <p:nvSpPr>
          <p:cNvPr id="21507" name="Rectangle 3"/>
          <p:cNvSpPr>
            <a:spLocks noGrp="1" noChangeArrowheads="1"/>
          </p:cNvSpPr>
          <p:nvPr>
            <p:ph sz="quarter" idx="14"/>
          </p:nvPr>
        </p:nvSpPr>
        <p:spPr/>
        <p:txBody>
          <a:bodyPr/>
          <a:lstStyle/>
          <a:p>
            <a:r>
              <a:rPr lang="en-US" altLang="en-US"/>
              <a:t>Make it possible to pronounce long terms</a:t>
            </a:r>
          </a:p>
          <a:p>
            <a:r>
              <a:rPr lang="en-US" altLang="en-US"/>
              <a:t>Usually an “o”</a:t>
            </a:r>
          </a:p>
          <a:p>
            <a:r>
              <a:rPr lang="en-US" altLang="en-US"/>
              <a:t>Combine two word parts:</a:t>
            </a:r>
          </a:p>
          <a:p>
            <a:pPr lvl="1"/>
            <a:r>
              <a:rPr lang="en-US" altLang="en-US"/>
              <a:t>Between two word roots</a:t>
            </a:r>
          </a:p>
          <a:p>
            <a:pPr lvl="1"/>
            <a:r>
              <a:rPr lang="en-US" altLang="en-US"/>
              <a:t>Between word root and suffix</a:t>
            </a:r>
          </a:p>
        </p:txBody>
      </p:sp>
      <p:sp>
        <p:nvSpPr>
          <p:cNvPr id="2150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3949AE6-0F4D-4617-BA0E-2178403CB06D}" type="slidenum">
              <a:rPr lang="en-US" altLang="en-US" smtClean="0"/>
              <a:pPr/>
              <a:t>8</a:t>
            </a:fld>
            <a:endParaRPr lang="en-US"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26"/>
          <p:cNvSpPr>
            <a:spLocks noGrp="1" noChangeArrowheads="1"/>
          </p:cNvSpPr>
          <p:nvPr>
            <p:ph type="title"/>
          </p:nvPr>
        </p:nvSpPr>
        <p:spPr/>
        <p:txBody>
          <a:bodyPr/>
          <a:lstStyle/>
          <a:p>
            <a:r>
              <a:rPr lang="en-US" altLang="en-US"/>
              <a:t>Combining Vowel Rules</a:t>
            </a:r>
          </a:p>
        </p:txBody>
      </p:sp>
      <p:sp>
        <p:nvSpPr>
          <p:cNvPr id="22531" name="Rectangle 1027"/>
          <p:cNvSpPr>
            <a:spLocks noGrp="1" noChangeArrowheads="1"/>
          </p:cNvSpPr>
          <p:nvPr>
            <p:ph sz="quarter" idx="14"/>
          </p:nvPr>
        </p:nvSpPr>
        <p:spPr/>
        <p:txBody>
          <a:bodyPr/>
          <a:lstStyle/>
          <a:p>
            <a:r>
              <a:rPr lang="en-US" altLang="en-US"/>
              <a:t>Between word root and suffix</a:t>
            </a:r>
          </a:p>
          <a:p>
            <a:r>
              <a:rPr lang="en-US" altLang="en-US"/>
              <a:t>If the suffix begins with a vowel</a:t>
            </a:r>
          </a:p>
          <a:p>
            <a:pPr lvl="1"/>
            <a:r>
              <a:rPr lang="en-US" altLang="en-US"/>
              <a:t>Do not use a combining vowel</a:t>
            </a:r>
          </a:p>
          <a:p>
            <a:pPr lvl="1"/>
            <a:r>
              <a:rPr lang="en-US" altLang="en-US"/>
              <a:t>Arthritis (not arthroitis)</a:t>
            </a:r>
          </a:p>
          <a:p>
            <a:r>
              <a:rPr lang="en-US" altLang="en-US"/>
              <a:t>If the suffix begins with a consonant</a:t>
            </a:r>
          </a:p>
          <a:p>
            <a:pPr lvl="1"/>
            <a:r>
              <a:rPr lang="en-US" altLang="en-US"/>
              <a:t>Use a combining vowel</a:t>
            </a:r>
          </a:p>
          <a:p>
            <a:pPr lvl="1"/>
            <a:r>
              <a:rPr lang="en-US" altLang="en-US"/>
              <a:t>Arthroscope (not arthrscope)</a:t>
            </a:r>
          </a:p>
        </p:txBody>
      </p:sp>
      <p:sp>
        <p:nvSpPr>
          <p:cNvPr id="22532"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E266911-F828-4CE5-9824-258038FDBFD3}" type="slidenum">
              <a:rPr lang="en-US" altLang="en-US" smtClean="0"/>
              <a:pPr/>
              <a:t>9</a:t>
            </a:fld>
            <a:endParaRPr lang="en-US"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9"/>
          <p:cNvSpPr>
            <a:spLocks noGrp="1" noChangeArrowheads="1"/>
          </p:cNvSpPr>
          <p:nvPr>
            <p:ph type="title"/>
          </p:nvPr>
        </p:nvSpPr>
        <p:spPr/>
        <p:txBody>
          <a:bodyPr/>
          <a:lstStyle/>
          <a:p>
            <a:r>
              <a:rPr lang="en-US" altLang="en-US"/>
              <a:t>Combining Vowel Rules (con’t)</a:t>
            </a:r>
            <a:endParaRPr lang="en-US" altLang="en-US" dirty="0"/>
          </a:p>
        </p:txBody>
      </p:sp>
      <p:sp>
        <p:nvSpPr>
          <p:cNvPr id="23555" name="Rectangle 1027"/>
          <p:cNvSpPr>
            <a:spLocks noGrp="1" noChangeArrowheads="1"/>
          </p:cNvSpPr>
          <p:nvPr>
            <p:ph sz="quarter" idx="14"/>
          </p:nvPr>
        </p:nvSpPr>
        <p:spPr/>
        <p:txBody>
          <a:bodyPr/>
          <a:lstStyle/>
          <a:p>
            <a:r>
              <a:rPr lang="en-US" altLang="en-US"/>
              <a:t>Combining vowel is typically kept between two word roots</a:t>
            </a:r>
          </a:p>
          <a:p>
            <a:r>
              <a:rPr lang="en-US" altLang="en-US"/>
              <a:t>Even if the second word root begins with a vowel</a:t>
            </a:r>
          </a:p>
          <a:p>
            <a:pPr lvl="1"/>
            <a:r>
              <a:rPr lang="en-US" altLang="en-US"/>
              <a:t>Gastroenteritis (not gastrenteritis)</a:t>
            </a:r>
          </a:p>
        </p:txBody>
      </p:sp>
      <p:sp>
        <p:nvSpPr>
          <p:cNvPr id="2355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C788F2A-1616-4C73-B7DF-06EA6737E7CC}" type="slidenum">
              <a:rPr lang="en-US" altLang="en-US" smtClean="0"/>
              <a:pPr/>
              <a:t>10</a:t>
            </a:fld>
            <a:endParaRPr lang="en-US"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p:txBody>
          <a:bodyPr/>
          <a:lstStyle/>
          <a:p>
            <a:r>
              <a:rPr lang="en-US" altLang="en-US"/>
              <a:t> Combining Form</a:t>
            </a:r>
          </a:p>
        </p:txBody>
      </p:sp>
      <p:sp>
        <p:nvSpPr>
          <p:cNvPr id="24579" name="Rectangle 1027"/>
          <p:cNvSpPr>
            <a:spLocks noGrp="1" noChangeArrowheads="1"/>
          </p:cNvSpPr>
          <p:nvPr>
            <p:ph sz="quarter" idx="14"/>
          </p:nvPr>
        </p:nvSpPr>
        <p:spPr/>
        <p:txBody>
          <a:bodyPr/>
          <a:lstStyle/>
          <a:p>
            <a:r>
              <a:rPr lang="en-US" altLang="en-US"/>
              <a:t>Typically used to write word roots</a:t>
            </a:r>
          </a:p>
          <a:p>
            <a:r>
              <a:rPr lang="en-US" altLang="en-US"/>
              <a:t>Also uses the word root / combining vowel format</a:t>
            </a:r>
          </a:p>
          <a:p>
            <a:r>
              <a:rPr lang="en-US" altLang="en-US"/>
              <a:t>Examples:</a:t>
            </a:r>
          </a:p>
          <a:p>
            <a:pPr lvl="1"/>
            <a:r>
              <a:rPr lang="en-US" altLang="en-US"/>
              <a:t>cardi/o</a:t>
            </a:r>
          </a:p>
          <a:p>
            <a:pPr lvl="1"/>
            <a:r>
              <a:rPr lang="en-US" altLang="en-US"/>
              <a:t>hepat/o</a:t>
            </a:r>
          </a:p>
          <a:p>
            <a:pPr lvl="1"/>
            <a:r>
              <a:rPr lang="en-US" altLang="en-US"/>
              <a:t>gastr/o</a:t>
            </a:r>
          </a:p>
        </p:txBody>
      </p:sp>
      <p:sp>
        <p:nvSpPr>
          <p:cNvPr id="24580"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585DBE-9888-46D1-8F3F-25F4391E6D2D}" type="slidenum">
              <a:rPr lang="en-US" altLang="en-US" smtClean="0"/>
              <a:pPr/>
              <a:t>11</a:t>
            </a:fld>
            <a:endParaRPr lang="en-US" alt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a:t>Examples of Combining Forms</a:t>
            </a:r>
          </a:p>
        </p:txBody>
      </p:sp>
      <p:sp>
        <p:nvSpPr>
          <p:cNvPr id="3" name="Content Placeholder 2"/>
          <p:cNvSpPr>
            <a:spLocks noGrp="1"/>
          </p:cNvSpPr>
          <p:nvPr>
            <p:ph sz="quarter" idx="14"/>
          </p:nvPr>
        </p:nvSpPr>
        <p:spPr/>
        <p:txBody>
          <a:bodyPr/>
          <a:lstStyle/>
          <a:p>
            <a:pPr marL="0" indent="0">
              <a:buNone/>
            </a:pPr>
            <a:r>
              <a:rPr lang="en-US" dirty="0" err="1"/>
              <a:t>arthro</a:t>
            </a:r>
            <a:r>
              <a:rPr lang="en-US" dirty="0"/>
              <a:t> - joint </a:t>
            </a:r>
          </a:p>
          <a:p>
            <a:pPr marL="0" indent="0">
              <a:buNone/>
            </a:pPr>
            <a:r>
              <a:rPr lang="en-US" dirty="0"/>
              <a:t>cardio - heart</a:t>
            </a:r>
          </a:p>
          <a:p>
            <a:pPr marL="0" indent="0">
              <a:buNone/>
            </a:pPr>
            <a:r>
              <a:rPr lang="en-US" dirty="0" err="1"/>
              <a:t>dermato</a:t>
            </a:r>
            <a:r>
              <a:rPr lang="en-US" dirty="0"/>
              <a:t>  - skin</a:t>
            </a:r>
          </a:p>
          <a:p>
            <a:pPr marL="0" indent="0">
              <a:buNone/>
            </a:pPr>
            <a:r>
              <a:rPr lang="en-US" dirty="0" err="1"/>
              <a:t>entero</a:t>
            </a:r>
            <a:r>
              <a:rPr lang="en-US" dirty="0"/>
              <a:t> - small intestine</a:t>
            </a:r>
          </a:p>
          <a:p>
            <a:pPr marL="0" indent="0">
              <a:buNone/>
            </a:pPr>
            <a:r>
              <a:rPr lang="en-US" dirty="0"/>
              <a:t>gastro - stomach</a:t>
            </a:r>
          </a:p>
          <a:p>
            <a:pPr marL="0" indent="0">
              <a:buNone/>
            </a:pPr>
            <a:r>
              <a:rPr lang="en-US" dirty="0" err="1"/>
              <a:t>hemato</a:t>
            </a:r>
            <a:r>
              <a:rPr lang="en-US" dirty="0"/>
              <a:t> - blood</a:t>
            </a:r>
          </a:p>
          <a:p>
            <a:pPr marL="0" indent="0">
              <a:buNone/>
            </a:pPr>
            <a:r>
              <a:rPr lang="en-US" dirty="0" err="1"/>
              <a:t>nephro</a:t>
            </a:r>
            <a:r>
              <a:rPr lang="en-US" dirty="0"/>
              <a:t> - kidney</a:t>
            </a:r>
          </a:p>
          <a:p>
            <a:pPr marL="0" indent="0">
              <a:buNone/>
            </a:pPr>
            <a:r>
              <a:rPr lang="en-US" dirty="0"/>
              <a:t>neuro - nerve </a:t>
            </a:r>
          </a:p>
        </p:txBody>
      </p:sp>
      <p:sp>
        <p:nvSpPr>
          <p:cNvPr id="7" name="Text Placeholder 6"/>
          <p:cNvSpPr>
            <a:spLocks noGrp="1"/>
          </p:cNvSpPr>
          <p:nvPr>
            <p:ph type="body" sz="quarter" idx="32"/>
          </p:nvPr>
        </p:nvSpPr>
        <p:spPr/>
        <p:txBody>
          <a:bodyPr/>
          <a:lstStyle/>
          <a:p>
            <a:endParaRPr lang="en-US"/>
          </a:p>
        </p:txBody>
      </p:sp>
      <p:sp>
        <p:nvSpPr>
          <p:cNvPr id="6" name="Content Placeholder 5"/>
          <p:cNvSpPr>
            <a:spLocks noGrp="1"/>
          </p:cNvSpPr>
          <p:nvPr>
            <p:ph sz="quarter" idx="18"/>
          </p:nvPr>
        </p:nvSpPr>
        <p:spPr/>
        <p:txBody>
          <a:bodyPr/>
          <a:lstStyle/>
          <a:p>
            <a:pPr marL="0" indent="0">
              <a:buNone/>
            </a:pPr>
            <a:r>
              <a:rPr lang="en-US" sz="2800" dirty="0" err="1"/>
              <a:t>oto</a:t>
            </a:r>
            <a:r>
              <a:rPr lang="en-US" sz="2800" dirty="0"/>
              <a:t> - ear</a:t>
            </a:r>
          </a:p>
          <a:p>
            <a:pPr marL="0" indent="0">
              <a:buNone/>
            </a:pPr>
            <a:r>
              <a:rPr lang="it-IT" sz="2800" dirty="0"/>
              <a:t>pulmono - lung </a:t>
            </a:r>
            <a:endParaRPr lang="en-US" sz="2800" dirty="0"/>
          </a:p>
          <a:p>
            <a:pPr marL="0" indent="0">
              <a:buNone/>
            </a:pPr>
            <a:r>
              <a:rPr lang="it-IT" sz="2800" dirty="0"/>
              <a:t>rhino - nose </a:t>
            </a:r>
            <a:endParaRPr lang="en-US" sz="2800" dirty="0"/>
          </a:p>
          <a:p>
            <a:pPr marL="0" indent="0">
              <a:buNone/>
            </a:pPr>
            <a:r>
              <a:rPr lang="en-US" sz="2800" dirty="0" err="1"/>
              <a:t>uro</a:t>
            </a:r>
            <a:r>
              <a:rPr lang="en-US" sz="2800" dirty="0"/>
              <a:t> - urine, urinary system</a:t>
            </a:r>
          </a:p>
        </p:txBody>
      </p:sp>
      <p:sp>
        <p:nvSpPr>
          <p:cNvPr id="8" name="Text Placeholder 7"/>
          <p:cNvSpPr>
            <a:spLocks noGrp="1"/>
          </p:cNvSpPr>
          <p:nvPr>
            <p:ph type="body" sz="quarter" idx="33"/>
          </p:nvPr>
        </p:nvSpPr>
        <p:spPr/>
        <p:txBody>
          <a:bodyPr/>
          <a:lstStyle/>
          <a:p>
            <a:endParaRPr lang="en-US"/>
          </a:p>
        </p:txBody>
      </p:sp>
      <p:sp>
        <p:nvSpPr>
          <p:cNvPr id="25616" name="Slide Number Placeholder 5"/>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974828E-6D99-4C1A-A0B2-2853992BF9C1}" type="slidenum">
              <a:rPr lang="en-US" altLang="en-US" smtClean="0"/>
              <a:pPr/>
              <a:t>12</a:t>
            </a:fld>
            <a:endParaRPr lang="en-US" alt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a:t>Understanding Medical Words</a:t>
            </a:r>
            <a:br>
              <a:rPr lang="en-US" altLang="en-US"/>
            </a:br>
            <a:r>
              <a:rPr lang="en-US" altLang="en-US"/>
              <a:t>Summary – Word Roots</a:t>
            </a:r>
          </a:p>
        </p:txBody>
      </p:sp>
      <p:sp>
        <p:nvSpPr>
          <p:cNvPr id="26627" name="Text Placeholder 3"/>
          <p:cNvSpPr>
            <a:spLocks noGrp="1"/>
          </p:cNvSpPr>
          <p:nvPr>
            <p:ph type="body" sz="quarter" idx="11"/>
          </p:nvPr>
        </p:nvSpPr>
        <p:spPr/>
        <p:txBody>
          <a:bodyPr/>
          <a:lstStyle/>
          <a:p>
            <a:r>
              <a:rPr lang="en-US" altLang="en-US"/>
              <a:t>Four parts of medical terms</a:t>
            </a:r>
          </a:p>
          <a:p>
            <a:r>
              <a:rPr lang="en-US" altLang="en-US"/>
              <a:t>Word roots and combining forms</a:t>
            </a:r>
          </a:p>
          <a:p>
            <a:r>
              <a:rPr lang="en-US" altLang="en-US"/>
              <a:t>Common prefixes and suffixes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2A1B1C-5359-4FBF-99F8-668FFC088780}" type="slidenum">
              <a:rPr lang="en-US" altLang="en-US" smtClean="0"/>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altLang="en-US"/>
              <a:t>Understanding Medical Words</a:t>
            </a:r>
            <a:br>
              <a:rPr lang="en-US" altLang="en-US"/>
            </a:br>
            <a:r>
              <a:rPr lang="en-US" altLang="en-US"/>
              <a:t>References – Lecture a</a:t>
            </a:r>
          </a:p>
        </p:txBody>
      </p:sp>
      <p:sp>
        <p:nvSpPr>
          <p:cNvPr id="27654" name="Text Placeholder 5"/>
          <p:cNvSpPr>
            <a:spLocks noGrp="1"/>
          </p:cNvSpPr>
          <p:nvPr>
            <p:ph type="body" sz="quarter" idx="16"/>
          </p:nvPr>
        </p:nvSpPr>
        <p:spPr/>
        <p:txBody>
          <a:bodyPr/>
          <a:lstStyle/>
          <a:p>
            <a:r>
              <a:rPr lang="en-US" altLang="en-US" dirty="0"/>
              <a:t>References</a:t>
            </a:r>
          </a:p>
          <a:p>
            <a:pPr lvl="1"/>
            <a:r>
              <a:rPr lang="en-US" altLang="en-US" dirty="0">
                <a:hlinkClick r:id="rId3"/>
              </a:rPr>
              <a:t>Understanding medical words:  a tutorial from the National Library of Medicine</a:t>
            </a:r>
            <a:r>
              <a:rPr lang="en-US" altLang="en-US" dirty="0"/>
              <a:t>. [Internet]. 2011 Nov 28.</a:t>
            </a:r>
          </a:p>
        </p:txBody>
      </p:sp>
      <p:sp>
        <p:nvSpPr>
          <p:cNvPr id="8" name="Text Placeholder 7"/>
          <p:cNvSpPr>
            <a:spLocks noGrp="1"/>
          </p:cNvSpPr>
          <p:nvPr>
            <p:ph type="body" sz="quarter" idx="20"/>
          </p:nvPr>
        </p:nvSpPr>
        <p:spPr/>
        <p:txBody>
          <a:bodyPr/>
          <a:lstStyle/>
          <a:p>
            <a:endParaRPr lang="en-US"/>
          </a:p>
        </p:txBody>
      </p:sp>
      <p:sp>
        <p:nvSpPr>
          <p:cNvPr id="9" name="Text Placeholder 8"/>
          <p:cNvSpPr>
            <a:spLocks noGrp="1"/>
          </p:cNvSpPr>
          <p:nvPr>
            <p:ph type="body" sz="quarter" idx="21"/>
          </p:nvPr>
        </p:nvSpPr>
        <p:spPr/>
        <p:txBody>
          <a:bodyPr/>
          <a:lstStyle/>
          <a:p>
            <a:endParaRPr lang="en-US"/>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8F077D-5983-4375-B2A6-552714088677}" type="slidenum">
              <a:rPr lang="en-US" altLang="en-US" smtClean="0"/>
              <a:pPr/>
              <a:t>14</a:t>
            </a:fld>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Terminology in Healthcare and Public Health Settings </a:t>
            </a:r>
            <a:br>
              <a:rPr lang="en-US" dirty="0"/>
            </a:br>
            <a:r>
              <a:rPr lang="en-US" dirty="0"/>
              <a:t>Understanding Medical Words Lecture a</a:t>
            </a:r>
          </a:p>
        </p:txBody>
      </p:sp>
      <p:sp>
        <p:nvSpPr>
          <p:cNvPr id="3" name="Content Placeholder 2"/>
          <p:cNvSpPr>
            <a:spLocks noGrp="1"/>
          </p:cNvSpPr>
          <p:nvPr>
            <p:ph sz="quarter" idx="14"/>
          </p:nvPr>
        </p:nvSpPr>
        <p:spPr/>
        <p:txBody>
          <a:bodyPr/>
          <a:lstStyle/>
          <a:p>
            <a:r>
              <a:rPr lang="en-US" dirty="0"/>
              <a:t>This material was developed by the University of Alabama at Birmingham, funded by the Department of Health and Human Services, Office of the National Coordinator for Health Information Technology under Award Number 90WT0007.</a:t>
            </a:r>
          </a:p>
        </p:txBody>
      </p:sp>
      <p:sp>
        <p:nvSpPr>
          <p:cNvPr id="4" name="Slide Number Placeholder 3"/>
          <p:cNvSpPr>
            <a:spLocks noGrp="1"/>
          </p:cNvSpPr>
          <p:nvPr>
            <p:ph type="sldNum" sz="quarter" idx="4"/>
          </p:nvPr>
        </p:nvSpPr>
        <p:spPr/>
        <p:txBody>
          <a:bodyPr/>
          <a:lstStyle/>
          <a:p>
            <a:fld id="{F3BF8891-5E06-46C2-89A4-6DB85D39BA35}" type="slidenum">
              <a:rPr lang="en-US" smtClean="0"/>
              <a:pPr/>
              <a:t>15</a:t>
            </a:fld>
            <a:endParaRPr lang="en-US" dirty="0"/>
          </a:p>
        </p:txBody>
      </p:sp>
    </p:spTree>
    <p:extLst>
      <p:ext uri="{BB962C8B-B14F-4D97-AF65-F5344CB8AC3E}">
        <p14:creationId xmlns:p14="http://schemas.microsoft.com/office/powerpoint/2010/main" val="2269545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Terminology in Healthcare and Public Health Settings</a:t>
            </a:r>
          </a:p>
        </p:txBody>
      </p:sp>
      <p:sp>
        <p:nvSpPr>
          <p:cNvPr id="15363" name="Text Placeholder 2"/>
          <p:cNvSpPr>
            <a:spLocks noGrp="1"/>
          </p:cNvSpPr>
          <p:nvPr>
            <p:ph type="body" sz="half" idx="2"/>
          </p:nvPr>
        </p:nvSpPr>
        <p:spPr/>
        <p:txBody>
          <a:bodyPr/>
          <a:lstStyle/>
          <a:p>
            <a:r>
              <a:rPr lang="en-US" altLang="en-US"/>
              <a:t>Understanding Medical Words</a:t>
            </a:r>
          </a:p>
        </p:txBody>
      </p:sp>
      <p:sp>
        <p:nvSpPr>
          <p:cNvPr id="15364" name="Text Placeholder 3"/>
          <p:cNvSpPr>
            <a:spLocks noGrp="1"/>
          </p:cNvSpPr>
          <p:nvPr>
            <p:ph type="body" sz="quarter" idx="11"/>
          </p:nvPr>
        </p:nvSpPr>
        <p:spPr/>
        <p:txBody>
          <a:bodyPr/>
          <a:lstStyle/>
          <a:p>
            <a:r>
              <a:rPr lang="en-US" altLang="en-US"/>
              <a:t>Lecture b Prefixes and Suffixes</a:t>
            </a:r>
          </a:p>
        </p:txBody>
      </p:sp>
      <p:sp>
        <p:nvSpPr>
          <p:cNvPr id="15365" name="Text Placeholder 4"/>
          <p:cNvSpPr>
            <a:spLocks noGrp="1"/>
          </p:cNvSpPr>
          <p:nvPr>
            <p:ph type="body" sz="quarter" idx="12"/>
          </p:nvPr>
        </p:nvSpPr>
        <p:spPr/>
        <p:txBody>
          <a:bodyPr/>
          <a:lstStyle/>
          <a:p>
            <a:r>
              <a:rPr lang="en-US" dirty="0"/>
              <a:t>This material (Comp 3 Unit 1) was developed by the University of Alabama at Birmingham, funded by the Department of Health and Human Services, Office of the National Coordinator for Health Information Technology under Award Number 90WT0007. </a:t>
            </a:r>
          </a:p>
          <a:p>
            <a:r>
              <a:rPr lang="en-US" dirty="0"/>
              <a:t>This work is licensed under the Creative Commons Attribution-</a:t>
            </a:r>
            <a:r>
              <a:rPr lang="en-US" dirty="0" err="1"/>
              <a:t>NonCommercial</a:t>
            </a:r>
            <a:r>
              <a:rPr lang="en-US" dirty="0"/>
              <a:t>-</a:t>
            </a:r>
            <a:r>
              <a:rPr lang="en-US" dirty="0" err="1"/>
              <a:t>ShareAlike</a:t>
            </a:r>
            <a:r>
              <a:rPr lang="en-US" dirty="0"/>
              <a:t> 4.0 International License. To view a copy of this license, visit </a:t>
            </a:r>
            <a:r>
              <a:rPr lang="en-US" dirty="0">
                <a:hlinkClick r:id="rId3"/>
              </a:rPr>
              <a:t>http://creativecommons.org</a:t>
            </a:r>
            <a:r>
              <a:rPr lang="en-US" dirty="0"/>
              <a:t>.</a:t>
            </a:r>
          </a:p>
        </p:txBody>
      </p:sp>
    </p:spTree>
    <p:extLst>
      <p:ext uri="{BB962C8B-B14F-4D97-AF65-F5344CB8AC3E}">
        <p14:creationId xmlns:p14="http://schemas.microsoft.com/office/powerpoint/2010/main" val="1315783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Understanding Medical Words</a:t>
            </a:r>
            <a:br>
              <a:rPr lang="en-US" altLang="en-US"/>
            </a:br>
            <a:r>
              <a:rPr lang="en-US" altLang="en-US"/>
              <a:t>Learning Objectives</a:t>
            </a:r>
          </a:p>
        </p:txBody>
      </p:sp>
      <p:sp>
        <p:nvSpPr>
          <p:cNvPr id="16387" name="Text Placeholder 3"/>
          <p:cNvSpPr>
            <a:spLocks noGrp="1"/>
          </p:cNvSpPr>
          <p:nvPr>
            <p:ph sz="quarter" idx="14"/>
          </p:nvPr>
        </p:nvSpPr>
        <p:spPr/>
        <p:txBody>
          <a:bodyPr/>
          <a:lstStyle/>
          <a:p>
            <a:r>
              <a:rPr lang="en-US" altLang="en-US"/>
              <a:t>Discuss the four parts of medical terms</a:t>
            </a:r>
          </a:p>
          <a:p>
            <a:r>
              <a:rPr lang="en-US" altLang="en-US"/>
              <a:t>Recognize word roots and combining forms</a:t>
            </a:r>
          </a:p>
          <a:p>
            <a:r>
              <a:rPr lang="en-US" altLang="en-US"/>
              <a:t>Identify the most common prefixes and suffixes</a:t>
            </a:r>
          </a:p>
          <a:p>
            <a:r>
              <a:rPr lang="en-US" altLang="en-US"/>
              <a:t>Describe the anatomical positions</a:t>
            </a:r>
          </a:p>
          <a:p>
            <a:r>
              <a:rPr lang="en-US" altLang="en-US"/>
              <a:t>Define the body planes</a:t>
            </a:r>
          </a:p>
          <a:p>
            <a:r>
              <a:rPr lang="en-US" altLang="en-US"/>
              <a:t>Identify regions of the body</a:t>
            </a:r>
          </a:p>
          <a:p>
            <a:r>
              <a:rPr lang="en-US" altLang="en-US"/>
              <a:t>Define directional and positional terms</a:t>
            </a:r>
          </a:p>
          <a:p>
            <a:r>
              <a:rPr lang="en-US" altLang="en-US"/>
              <a:t>Build, divide, spell and pronounce common medical words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1B7BE0B-B2C2-4D9F-870D-6B269AC59E9E}" type="slidenum">
              <a:rPr lang="en-US" altLang="en-US" smtClean="0"/>
              <a:pPr/>
              <a:t>17</a:t>
            </a:fld>
            <a:endParaRPr lang="en-US" altLang="en-US"/>
          </a:p>
        </p:txBody>
      </p:sp>
    </p:spTree>
    <p:extLst>
      <p:ext uri="{BB962C8B-B14F-4D97-AF65-F5344CB8AC3E}">
        <p14:creationId xmlns:p14="http://schemas.microsoft.com/office/powerpoint/2010/main" val="1327334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 Prefix</a:t>
            </a:r>
          </a:p>
        </p:txBody>
      </p:sp>
      <p:sp>
        <p:nvSpPr>
          <p:cNvPr id="17411" name="Rectangle 3"/>
          <p:cNvSpPr>
            <a:spLocks noGrp="1" noChangeArrowheads="1"/>
          </p:cNvSpPr>
          <p:nvPr>
            <p:ph sz="quarter" idx="14"/>
          </p:nvPr>
        </p:nvSpPr>
        <p:spPr/>
        <p:txBody>
          <a:bodyPr/>
          <a:lstStyle/>
          <a:p>
            <a:r>
              <a:rPr lang="en-US" altLang="en-US"/>
              <a:t>Added to the beginning of a term</a:t>
            </a:r>
          </a:p>
          <a:p>
            <a:r>
              <a:rPr lang="en-US" altLang="en-US"/>
              <a:t>May add meaning such as:</a:t>
            </a:r>
          </a:p>
          <a:p>
            <a:pPr lvl="1"/>
            <a:r>
              <a:rPr lang="en-US" altLang="en-US"/>
              <a:t>location of organ	“inter”	=  between</a:t>
            </a:r>
          </a:p>
          <a:p>
            <a:pPr lvl="1"/>
            <a:r>
              <a:rPr lang="en-US" altLang="en-US"/>
              <a:t>number of parts	“hemi”	=  half</a:t>
            </a:r>
          </a:p>
          <a:p>
            <a:pPr lvl="1"/>
            <a:r>
              <a:rPr lang="en-US" altLang="en-US"/>
              <a:t>time (frequency)	“pre”		=  before</a:t>
            </a:r>
            <a:endParaRPr lang="en-US" altLang="en-US" dirty="0"/>
          </a:p>
        </p:txBody>
      </p:sp>
      <p:sp>
        <p:nvSpPr>
          <p:cNvPr id="17412"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9CB091-1F6D-4C87-8D1D-5AA9FD2557EF}" type="slidenum">
              <a:rPr lang="en-US" altLang="en-US" smtClean="0"/>
              <a:pPr/>
              <a:t>18</a:t>
            </a:fld>
            <a:endParaRPr lang="en-US" altLang="en-US"/>
          </a:p>
        </p:txBody>
      </p:sp>
    </p:spTree>
    <p:extLst>
      <p:ext uri="{BB962C8B-B14F-4D97-AF65-F5344CB8AC3E}">
        <p14:creationId xmlns:p14="http://schemas.microsoft.com/office/powerpoint/2010/main" val="171392538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t>Examples of Prefixes</a:t>
            </a:r>
          </a:p>
        </p:txBody>
      </p:sp>
      <p:graphicFrame>
        <p:nvGraphicFramePr>
          <p:cNvPr id="7" name="Content Placeholder 6" descr="examples of prefixes 1"/>
          <p:cNvGraphicFramePr>
            <a:graphicFrameLocks noGrp="1"/>
          </p:cNvGraphicFramePr>
          <p:nvPr>
            <p:ph sz="quarter" idx="14"/>
            <p:extLst/>
          </p:nvPr>
        </p:nvGraphicFramePr>
        <p:xfrm>
          <a:off x="457200" y="1600200"/>
          <a:ext cx="8229600" cy="3307822"/>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72546">
                <a:tc>
                  <a:txBody>
                    <a:bodyPr/>
                    <a:lstStyle/>
                    <a:p>
                      <a:pPr algn="ctr" eaLnBrk="1" hangingPunct="1">
                        <a:tabLst>
                          <a:tab pos="2292350" algn="l"/>
                        </a:tabLst>
                      </a:pPr>
                      <a:r>
                        <a:rPr lang="en-US" sz="2500" dirty="0"/>
                        <a:t>Prefix</a:t>
                      </a:r>
                    </a:p>
                  </a:txBody>
                  <a:tcPr marT="45730" marB="45730"/>
                </a:tc>
                <a:tc>
                  <a:txBody>
                    <a:bodyPr/>
                    <a:lstStyle/>
                    <a:p>
                      <a:pPr algn="ctr"/>
                      <a:r>
                        <a:rPr lang="en-US" sz="2500" dirty="0"/>
                        <a:t>Meaning</a:t>
                      </a:r>
                    </a:p>
                  </a:txBody>
                  <a:tcPr marT="45730" marB="45730"/>
                </a:tc>
                <a:extLst>
                  <a:ext uri="{0D108BD9-81ED-4DB2-BD59-A6C34878D82A}">
                    <a16:rowId xmlns:a16="http://schemas.microsoft.com/office/drawing/2014/main" val="10000"/>
                  </a:ext>
                </a:extLst>
              </a:tr>
              <a:tr h="472546">
                <a:tc>
                  <a:txBody>
                    <a:bodyPr/>
                    <a:lstStyle/>
                    <a:p>
                      <a:pPr algn="ctr" eaLnBrk="1" hangingPunct="1">
                        <a:tabLst>
                          <a:tab pos="2292350" algn="l"/>
                        </a:tabLst>
                      </a:pPr>
                      <a:r>
                        <a:rPr lang="en-US" sz="2500" dirty="0" err="1"/>
                        <a:t>ab</a:t>
                      </a:r>
                      <a:r>
                        <a:rPr lang="en-US" sz="2500" dirty="0"/>
                        <a:t> </a:t>
                      </a:r>
                    </a:p>
                  </a:txBody>
                  <a:tcPr marT="45730" marB="45730"/>
                </a:tc>
                <a:tc>
                  <a:txBody>
                    <a:bodyPr/>
                    <a:lstStyle/>
                    <a:p>
                      <a:pPr algn="ctr"/>
                      <a:r>
                        <a:rPr lang="en-US" sz="2500" dirty="0"/>
                        <a:t>away from</a:t>
                      </a:r>
                    </a:p>
                  </a:txBody>
                  <a:tcPr marT="45730" marB="45730"/>
                </a:tc>
                <a:extLst>
                  <a:ext uri="{0D108BD9-81ED-4DB2-BD59-A6C34878D82A}">
                    <a16:rowId xmlns:a16="http://schemas.microsoft.com/office/drawing/2014/main" val="10001"/>
                  </a:ext>
                </a:extLst>
              </a:tr>
              <a:tr h="472546">
                <a:tc>
                  <a:txBody>
                    <a:bodyPr/>
                    <a:lstStyle/>
                    <a:p>
                      <a:pPr algn="ctr"/>
                      <a:r>
                        <a:rPr lang="en-US" sz="2500" dirty="0"/>
                        <a:t>ante</a:t>
                      </a:r>
                    </a:p>
                  </a:txBody>
                  <a:tcPr marT="45730" marB="45730"/>
                </a:tc>
                <a:tc>
                  <a:txBody>
                    <a:bodyPr/>
                    <a:lstStyle/>
                    <a:p>
                      <a:pPr algn="ctr"/>
                      <a:r>
                        <a:rPr lang="en-US" sz="2500" dirty="0"/>
                        <a:t>before, forward</a:t>
                      </a:r>
                    </a:p>
                  </a:txBody>
                  <a:tcPr marT="45730" marB="45730"/>
                </a:tc>
                <a:extLst>
                  <a:ext uri="{0D108BD9-81ED-4DB2-BD59-A6C34878D82A}">
                    <a16:rowId xmlns:a16="http://schemas.microsoft.com/office/drawing/2014/main" val="10002"/>
                  </a:ext>
                </a:extLst>
              </a:tr>
              <a:tr h="472546">
                <a:tc>
                  <a:txBody>
                    <a:bodyPr/>
                    <a:lstStyle/>
                    <a:p>
                      <a:pPr algn="ctr"/>
                      <a:r>
                        <a:rPr lang="en-US" sz="2500" dirty="0" err="1"/>
                        <a:t>brady</a:t>
                      </a:r>
                      <a:endParaRPr lang="en-US" sz="2500" dirty="0"/>
                    </a:p>
                  </a:txBody>
                  <a:tcPr marT="45730" marB="45730"/>
                </a:tc>
                <a:tc>
                  <a:txBody>
                    <a:bodyPr/>
                    <a:lstStyle/>
                    <a:p>
                      <a:pPr algn="ctr"/>
                      <a:r>
                        <a:rPr lang="en-US" sz="2500" dirty="0"/>
                        <a:t>slow</a:t>
                      </a:r>
                    </a:p>
                  </a:txBody>
                  <a:tcPr marT="45730" marB="45730"/>
                </a:tc>
                <a:extLst>
                  <a:ext uri="{0D108BD9-81ED-4DB2-BD59-A6C34878D82A}">
                    <a16:rowId xmlns:a16="http://schemas.microsoft.com/office/drawing/2014/main" val="10003"/>
                  </a:ext>
                </a:extLst>
              </a:tr>
              <a:tr h="472546">
                <a:tc>
                  <a:txBody>
                    <a:bodyPr/>
                    <a:lstStyle/>
                    <a:p>
                      <a:pPr algn="ctr"/>
                      <a:r>
                        <a:rPr lang="en-US" sz="2500" dirty="0" err="1"/>
                        <a:t>endo</a:t>
                      </a:r>
                      <a:endParaRPr lang="en-US" sz="2500" dirty="0"/>
                    </a:p>
                  </a:txBody>
                  <a:tcPr marT="45730" marB="45730"/>
                </a:tc>
                <a:tc>
                  <a:txBody>
                    <a:bodyPr/>
                    <a:lstStyle/>
                    <a:p>
                      <a:pPr algn="ctr"/>
                      <a:r>
                        <a:rPr lang="en-US" sz="2500" dirty="0"/>
                        <a:t>within,</a:t>
                      </a:r>
                      <a:r>
                        <a:rPr lang="en-US" sz="2500" baseline="0" dirty="0"/>
                        <a:t> inner</a:t>
                      </a:r>
                      <a:endParaRPr lang="en-US" sz="2500" dirty="0"/>
                    </a:p>
                  </a:txBody>
                  <a:tcPr marT="45730" marB="45730"/>
                </a:tc>
                <a:extLst>
                  <a:ext uri="{0D108BD9-81ED-4DB2-BD59-A6C34878D82A}">
                    <a16:rowId xmlns:a16="http://schemas.microsoft.com/office/drawing/2014/main" val="10004"/>
                  </a:ext>
                </a:extLst>
              </a:tr>
              <a:tr h="472546">
                <a:tc>
                  <a:txBody>
                    <a:bodyPr/>
                    <a:lstStyle/>
                    <a:p>
                      <a:pPr algn="ctr"/>
                      <a:r>
                        <a:rPr lang="en-US" sz="2500" dirty="0"/>
                        <a:t>hyper</a:t>
                      </a:r>
                    </a:p>
                  </a:txBody>
                  <a:tcPr marT="45730" marB="45730"/>
                </a:tc>
                <a:tc>
                  <a:txBody>
                    <a:bodyPr/>
                    <a:lstStyle/>
                    <a:p>
                      <a:pPr algn="ctr"/>
                      <a:r>
                        <a:rPr lang="en-US" sz="2500" dirty="0"/>
                        <a:t>above</a:t>
                      </a:r>
                      <a:r>
                        <a:rPr lang="en-US" sz="2500" baseline="0" dirty="0"/>
                        <a:t>, beyond</a:t>
                      </a:r>
                      <a:endParaRPr lang="en-US" sz="2500" dirty="0"/>
                    </a:p>
                  </a:txBody>
                  <a:tcPr marT="45730" marB="45730"/>
                </a:tc>
                <a:extLst>
                  <a:ext uri="{0D108BD9-81ED-4DB2-BD59-A6C34878D82A}">
                    <a16:rowId xmlns:a16="http://schemas.microsoft.com/office/drawing/2014/main" val="10005"/>
                  </a:ext>
                </a:extLst>
              </a:tr>
              <a:tr h="472546">
                <a:tc>
                  <a:txBody>
                    <a:bodyPr/>
                    <a:lstStyle/>
                    <a:p>
                      <a:pPr algn="ctr"/>
                      <a:r>
                        <a:rPr lang="en-US" sz="2500" dirty="0"/>
                        <a:t>hypo</a:t>
                      </a:r>
                    </a:p>
                  </a:txBody>
                  <a:tcPr marT="45730" marB="45730"/>
                </a:tc>
                <a:tc>
                  <a:txBody>
                    <a:bodyPr/>
                    <a:lstStyle/>
                    <a:p>
                      <a:pPr algn="ctr"/>
                      <a:r>
                        <a:rPr lang="en-US" sz="2500" dirty="0"/>
                        <a:t>under,</a:t>
                      </a:r>
                      <a:r>
                        <a:rPr lang="en-US" sz="2500" baseline="0" dirty="0"/>
                        <a:t> deficient</a:t>
                      </a:r>
                      <a:endParaRPr lang="en-US" sz="2500" dirty="0"/>
                    </a:p>
                  </a:txBody>
                  <a:tcPr marT="45730" marB="45730"/>
                </a:tc>
                <a:extLst>
                  <a:ext uri="{0D108BD9-81ED-4DB2-BD59-A6C34878D82A}">
                    <a16:rowId xmlns:a16="http://schemas.microsoft.com/office/drawing/2014/main" val="10006"/>
                  </a:ext>
                </a:extLst>
              </a:tr>
            </a:tbl>
          </a:graphicData>
        </a:graphic>
      </p:graphicFrame>
      <p:sp>
        <p:nvSpPr>
          <p:cNvPr id="1844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4AC834F-233D-4988-B3C8-E7FE12F8E3CD}" type="slidenum">
              <a:rPr lang="en-US" altLang="en-US" smtClean="0"/>
              <a:pPr/>
              <a:t>19</a:t>
            </a:fld>
            <a:endParaRPr lang="en-US" altLang="en-US"/>
          </a:p>
        </p:txBody>
      </p:sp>
    </p:spTree>
    <p:extLst>
      <p:ext uri="{BB962C8B-B14F-4D97-AF65-F5344CB8AC3E}">
        <p14:creationId xmlns:p14="http://schemas.microsoft.com/office/powerpoint/2010/main" val="2272331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dirty="0"/>
              <a:t> Examples of Prefixes 2</a:t>
            </a:r>
          </a:p>
        </p:txBody>
      </p:sp>
      <p:graphicFrame>
        <p:nvGraphicFramePr>
          <p:cNvPr id="7" name="Content Placeholder 6" descr="examples of prefixes 2"/>
          <p:cNvGraphicFramePr>
            <a:graphicFrameLocks noGrp="1"/>
          </p:cNvGraphicFramePr>
          <p:nvPr>
            <p:ph sz="quarter" idx="14"/>
            <p:extLst/>
          </p:nvPr>
        </p:nvGraphicFramePr>
        <p:xfrm>
          <a:off x="457200" y="1600200"/>
          <a:ext cx="8229600" cy="365760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eaLnBrk="1" hangingPunct="1">
                        <a:tabLst>
                          <a:tab pos="2292350" algn="l"/>
                        </a:tabLst>
                      </a:pPr>
                      <a:r>
                        <a:rPr lang="en-US" sz="2400" dirty="0"/>
                        <a:t>Prefix</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370840">
                <a:tc>
                  <a:txBody>
                    <a:bodyPr/>
                    <a:lstStyle/>
                    <a:p>
                      <a:pPr algn="ctr" eaLnBrk="1" hangingPunct="1">
                        <a:tabLst>
                          <a:tab pos="2292350" algn="l"/>
                        </a:tabLst>
                      </a:pPr>
                      <a:r>
                        <a:rPr lang="en-US" sz="2400" dirty="0"/>
                        <a:t>infra</a:t>
                      </a:r>
                    </a:p>
                  </a:txBody>
                  <a:tcPr/>
                </a:tc>
                <a:tc>
                  <a:txBody>
                    <a:bodyPr/>
                    <a:lstStyle/>
                    <a:p>
                      <a:pPr algn="ctr"/>
                      <a:r>
                        <a:rPr lang="en-US" sz="2400" dirty="0"/>
                        <a:t>beneath,</a:t>
                      </a:r>
                      <a:r>
                        <a:rPr lang="en-US" sz="2400" baseline="0" dirty="0"/>
                        <a:t> below</a:t>
                      </a:r>
                      <a:endParaRPr lang="en-US" sz="2400" dirty="0"/>
                    </a:p>
                  </a:txBody>
                  <a:tcPr/>
                </a:tc>
                <a:extLst>
                  <a:ext uri="{0D108BD9-81ED-4DB2-BD59-A6C34878D82A}">
                    <a16:rowId xmlns:a16="http://schemas.microsoft.com/office/drawing/2014/main" val="10001"/>
                  </a:ext>
                </a:extLst>
              </a:tr>
              <a:tr h="370840">
                <a:tc>
                  <a:txBody>
                    <a:bodyPr/>
                    <a:lstStyle/>
                    <a:p>
                      <a:pPr algn="ctr"/>
                      <a:r>
                        <a:rPr lang="en-US" sz="2400" dirty="0"/>
                        <a:t>inter</a:t>
                      </a:r>
                    </a:p>
                  </a:txBody>
                  <a:tcPr/>
                </a:tc>
                <a:tc>
                  <a:txBody>
                    <a:bodyPr/>
                    <a:lstStyle/>
                    <a:p>
                      <a:pPr algn="ctr"/>
                      <a:r>
                        <a:rPr lang="en-US" sz="2400" dirty="0"/>
                        <a:t>among,</a:t>
                      </a:r>
                      <a:r>
                        <a:rPr lang="en-US" sz="2400" baseline="0" dirty="0"/>
                        <a:t> between</a:t>
                      </a:r>
                      <a:endParaRPr lang="en-US" sz="2400" dirty="0"/>
                    </a:p>
                  </a:txBody>
                  <a:tcPr/>
                </a:tc>
                <a:extLst>
                  <a:ext uri="{0D108BD9-81ED-4DB2-BD59-A6C34878D82A}">
                    <a16:rowId xmlns:a16="http://schemas.microsoft.com/office/drawing/2014/main" val="10002"/>
                  </a:ext>
                </a:extLst>
              </a:tr>
              <a:tr h="370840">
                <a:tc>
                  <a:txBody>
                    <a:bodyPr/>
                    <a:lstStyle/>
                    <a:p>
                      <a:pPr algn="ctr"/>
                      <a:r>
                        <a:rPr lang="en-US" sz="2400" dirty="0"/>
                        <a:t>macro</a:t>
                      </a:r>
                    </a:p>
                  </a:txBody>
                  <a:tcPr/>
                </a:tc>
                <a:tc>
                  <a:txBody>
                    <a:bodyPr/>
                    <a:lstStyle/>
                    <a:p>
                      <a:pPr algn="ctr"/>
                      <a:r>
                        <a:rPr lang="en-US" sz="2400" dirty="0"/>
                        <a:t>large</a:t>
                      </a:r>
                    </a:p>
                  </a:txBody>
                  <a:tcPr/>
                </a:tc>
                <a:extLst>
                  <a:ext uri="{0D108BD9-81ED-4DB2-BD59-A6C34878D82A}">
                    <a16:rowId xmlns:a16="http://schemas.microsoft.com/office/drawing/2014/main" val="10003"/>
                  </a:ext>
                </a:extLst>
              </a:tr>
              <a:tr h="370840">
                <a:tc>
                  <a:txBody>
                    <a:bodyPr/>
                    <a:lstStyle/>
                    <a:p>
                      <a:pPr algn="ctr"/>
                      <a:r>
                        <a:rPr lang="en-US" sz="2400" dirty="0"/>
                        <a:t>micro</a:t>
                      </a:r>
                    </a:p>
                  </a:txBody>
                  <a:tcPr/>
                </a:tc>
                <a:tc>
                  <a:txBody>
                    <a:bodyPr/>
                    <a:lstStyle/>
                    <a:p>
                      <a:pPr algn="ctr"/>
                      <a:r>
                        <a:rPr lang="en-US" sz="2400" dirty="0"/>
                        <a:t>small</a:t>
                      </a:r>
                    </a:p>
                  </a:txBody>
                  <a:tcPr/>
                </a:tc>
                <a:extLst>
                  <a:ext uri="{0D108BD9-81ED-4DB2-BD59-A6C34878D82A}">
                    <a16:rowId xmlns:a16="http://schemas.microsoft.com/office/drawing/2014/main" val="10004"/>
                  </a:ext>
                </a:extLst>
              </a:tr>
              <a:tr h="370840">
                <a:tc>
                  <a:txBody>
                    <a:bodyPr/>
                    <a:lstStyle/>
                    <a:p>
                      <a:pPr algn="ctr"/>
                      <a:r>
                        <a:rPr lang="en-US" sz="2400" dirty="0" err="1"/>
                        <a:t>peri</a:t>
                      </a:r>
                      <a:endParaRPr lang="en-US" sz="2400" dirty="0"/>
                    </a:p>
                  </a:txBody>
                  <a:tcPr/>
                </a:tc>
                <a:tc>
                  <a:txBody>
                    <a:bodyPr/>
                    <a:lstStyle/>
                    <a:p>
                      <a:pPr algn="ctr"/>
                      <a:r>
                        <a:rPr lang="en-US" sz="2400" dirty="0"/>
                        <a:t>around</a:t>
                      </a:r>
                    </a:p>
                  </a:txBody>
                  <a:tcPr/>
                </a:tc>
                <a:extLst>
                  <a:ext uri="{0D108BD9-81ED-4DB2-BD59-A6C34878D82A}">
                    <a16:rowId xmlns:a16="http://schemas.microsoft.com/office/drawing/2014/main" val="10005"/>
                  </a:ext>
                </a:extLst>
              </a:tr>
              <a:tr h="370840">
                <a:tc>
                  <a:txBody>
                    <a:bodyPr/>
                    <a:lstStyle/>
                    <a:p>
                      <a:pPr algn="ctr"/>
                      <a:r>
                        <a:rPr lang="en-US" sz="2400" dirty="0"/>
                        <a:t>post</a:t>
                      </a:r>
                    </a:p>
                  </a:txBody>
                  <a:tcPr/>
                </a:tc>
                <a:tc>
                  <a:txBody>
                    <a:bodyPr/>
                    <a:lstStyle/>
                    <a:p>
                      <a:pPr algn="ctr"/>
                      <a:r>
                        <a:rPr lang="en-US" sz="2400" dirty="0"/>
                        <a:t>after,</a:t>
                      </a:r>
                      <a:r>
                        <a:rPr lang="en-US" sz="2400" baseline="0" dirty="0"/>
                        <a:t> behind</a:t>
                      </a:r>
                      <a:endParaRPr lang="en-US" sz="2400" dirty="0"/>
                    </a:p>
                  </a:txBody>
                  <a:tcPr/>
                </a:tc>
                <a:extLst>
                  <a:ext uri="{0D108BD9-81ED-4DB2-BD59-A6C34878D82A}">
                    <a16:rowId xmlns:a16="http://schemas.microsoft.com/office/drawing/2014/main" val="10006"/>
                  </a:ext>
                </a:extLst>
              </a:tr>
              <a:tr h="370840">
                <a:tc>
                  <a:txBody>
                    <a:bodyPr/>
                    <a:lstStyle/>
                    <a:p>
                      <a:pPr algn="ctr"/>
                      <a:r>
                        <a:rPr lang="en-US" sz="2400" dirty="0"/>
                        <a:t>pre</a:t>
                      </a:r>
                    </a:p>
                  </a:txBody>
                  <a:tcPr/>
                </a:tc>
                <a:tc>
                  <a:txBody>
                    <a:bodyPr/>
                    <a:lstStyle/>
                    <a:p>
                      <a:pPr algn="ctr"/>
                      <a:r>
                        <a:rPr lang="en-US" sz="2400" dirty="0"/>
                        <a:t>before,</a:t>
                      </a:r>
                      <a:r>
                        <a:rPr lang="en-US" sz="2400" baseline="0" dirty="0"/>
                        <a:t> in front of</a:t>
                      </a:r>
                      <a:endParaRPr lang="en-US" sz="2400" dirty="0"/>
                    </a:p>
                  </a:txBody>
                  <a:tcPr/>
                </a:tc>
                <a:extLst>
                  <a:ext uri="{0D108BD9-81ED-4DB2-BD59-A6C34878D82A}">
                    <a16:rowId xmlns:a16="http://schemas.microsoft.com/office/drawing/2014/main" val="10007"/>
                  </a:ext>
                </a:extLst>
              </a:tr>
            </a:tbl>
          </a:graphicData>
        </a:graphic>
      </p:graphicFrame>
      <p:sp>
        <p:nvSpPr>
          <p:cNvPr id="19474"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069B1E6-65D4-4C2E-BA1F-C1F855AE8A97}" type="slidenum">
              <a:rPr lang="en-US" altLang="en-US" smtClean="0"/>
              <a:pPr/>
              <a:t>20</a:t>
            </a:fld>
            <a:endParaRPr lang="en-US" altLang="en-US"/>
          </a:p>
        </p:txBody>
      </p:sp>
    </p:spTree>
    <p:extLst>
      <p:ext uri="{BB962C8B-B14F-4D97-AF65-F5344CB8AC3E}">
        <p14:creationId xmlns:p14="http://schemas.microsoft.com/office/powerpoint/2010/main" val="254818686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dirty="0"/>
              <a:t> Examples of Prefixes 3</a:t>
            </a:r>
          </a:p>
        </p:txBody>
      </p:sp>
      <p:graphicFrame>
        <p:nvGraphicFramePr>
          <p:cNvPr id="7" name="Content Placeholder 6" descr="examples of prefixes 3"/>
          <p:cNvGraphicFramePr>
            <a:graphicFrameLocks noGrp="1"/>
          </p:cNvGraphicFramePr>
          <p:nvPr>
            <p:ph sz="quarter" idx="14"/>
            <p:extLst/>
          </p:nvPr>
        </p:nvGraphicFramePr>
        <p:xfrm>
          <a:off x="457200" y="1600200"/>
          <a:ext cx="8229600" cy="320040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eaLnBrk="1" hangingPunct="1">
                        <a:tabLst>
                          <a:tab pos="2292350" algn="l"/>
                        </a:tabLst>
                      </a:pPr>
                      <a:r>
                        <a:rPr lang="en-US" sz="2400" dirty="0"/>
                        <a:t>Prefix</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370840">
                <a:tc>
                  <a:txBody>
                    <a:bodyPr/>
                    <a:lstStyle/>
                    <a:p>
                      <a:pPr algn="ctr" eaLnBrk="1" hangingPunct="1">
                        <a:tabLst>
                          <a:tab pos="2292350" algn="l"/>
                        </a:tabLst>
                      </a:pPr>
                      <a:r>
                        <a:rPr lang="en-US" sz="2400" dirty="0"/>
                        <a:t>retro</a:t>
                      </a:r>
                    </a:p>
                  </a:txBody>
                  <a:tcPr/>
                </a:tc>
                <a:tc>
                  <a:txBody>
                    <a:bodyPr/>
                    <a:lstStyle/>
                    <a:p>
                      <a:pPr algn="ctr"/>
                      <a:r>
                        <a:rPr lang="en-US" sz="2400" dirty="0"/>
                        <a:t>backward, behind</a:t>
                      </a:r>
                    </a:p>
                  </a:txBody>
                  <a:tcPr/>
                </a:tc>
                <a:extLst>
                  <a:ext uri="{0D108BD9-81ED-4DB2-BD59-A6C34878D82A}">
                    <a16:rowId xmlns:a16="http://schemas.microsoft.com/office/drawing/2014/main" val="10001"/>
                  </a:ext>
                </a:extLst>
              </a:tr>
              <a:tr h="370840">
                <a:tc>
                  <a:txBody>
                    <a:bodyPr/>
                    <a:lstStyle/>
                    <a:p>
                      <a:pPr algn="ctr"/>
                      <a:r>
                        <a:rPr lang="en-US" sz="2400" dirty="0"/>
                        <a:t>sub</a:t>
                      </a:r>
                    </a:p>
                  </a:txBody>
                  <a:tcPr/>
                </a:tc>
                <a:tc>
                  <a:txBody>
                    <a:bodyPr/>
                    <a:lstStyle/>
                    <a:p>
                      <a:pPr algn="ctr"/>
                      <a:r>
                        <a:rPr lang="en-US" sz="2400" dirty="0"/>
                        <a:t>below,</a:t>
                      </a:r>
                      <a:r>
                        <a:rPr lang="en-US" sz="2400" baseline="0" dirty="0"/>
                        <a:t> under</a:t>
                      </a:r>
                      <a:endParaRPr lang="en-US" sz="2400" dirty="0"/>
                    </a:p>
                  </a:txBody>
                  <a:tcPr/>
                </a:tc>
                <a:extLst>
                  <a:ext uri="{0D108BD9-81ED-4DB2-BD59-A6C34878D82A}">
                    <a16:rowId xmlns:a16="http://schemas.microsoft.com/office/drawing/2014/main" val="10002"/>
                  </a:ext>
                </a:extLst>
              </a:tr>
              <a:tr h="370840">
                <a:tc>
                  <a:txBody>
                    <a:bodyPr/>
                    <a:lstStyle/>
                    <a:p>
                      <a:pPr algn="ctr"/>
                      <a:r>
                        <a:rPr lang="en-US" sz="2400" dirty="0"/>
                        <a:t>super</a:t>
                      </a:r>
                    </a:p>
                  </a:txBody>
                  <a:tcPr/>
                </a:tc>
                <a:tc>
                  <a:txBody>
                    <a:bodyPr/>
                    <a:lstStyle/>
                    <a:p>
                      <a:pPr algn="ctr"/>
                      <a:r>
                        <a:rPr lang="en-US" sz="2400" dirty="0"/>
                        <a:t>above,</a:t>
                      </a:r>
                      <a:r>
                        <a:rPr lang="en-US" sz="2400" baseline="0" dirty="0"/>
                        <a:t> excess</a:t>
                      </a:r>
                      <a:endParaRPr lang="en-US" sz="2400" dirty="0"/>
                    </a:p>
                  </a:txBody>
                  <a:tcPr/>
                </a:tc>
                <a:extLst>
                  <a:ext uri="{0D108BD9-81ED-4DB2-BD59-A6C34878D82A}">
                    <a16:rowId xmlns:a16="http://schemas.microsoft.com/office/drawing/2014/main" val="10003"/>
                  </a:ext>
                </a:extLst>
              </a:tr>
              <a:tr h="370840">
                <a:tc>
                  <a:txBody>
                    <a:bodyPr/>
                    <a:lstStyle/>
                    <a:p>
                      <a:pPr algn="ctr"/>
                      <a:r>
                        <a:rPr lang="en-US" sz="2400" dirty="0" err="1"/>
                        <a:t>tachy</a:t>
                      </a:r>
                      <a:endParaRPr lang="en-US" sz="2400" dirty="0"/>
                    </a:p>
                  </a:txBody>
                  <a:tcPr/>
                </a:tc>
                <a:tc>
                  <a:txBody>
                    <a:bodyPr/>
                    <a:lstStyle/>
                    <a:p>
                      <a:pPr algn="ctr"/>
                      <a:r>
                        <a:rPr lang="en-US" sz="2400" dirty="0"/>
                        <a:t>fast</a:t>
                      </a:r>
                    </a:p>
                  </a:txBody>
                  <a:tcPr/>
                </a:tc>
                <a:extLst>
                  <a:ext uri="{0D108BD9-81ED-4DB2-BD59-A6C34878D82A}">
                    <a16:rowId xmlns:a16="http://schemas.microsoft.com/office/drawing/2014/main" val="10004"/>
                  </a:ext>
                </a:extLst>
              </a:tr>
              <a:tr h="370840">
                <a:tc>
                  <a:txBody>
                    <a:bodyPr/>
                    <a:lstStyle/>
                    <a:p>
                      <a:pPr algn="ctr"/>
                      <a:r>
                        <a:rPr lang="en-US" sz="2400" dirty="0"/>
                        <a:t>trans</a:t>
                      </a:r>
                    </a:p>
                  </a:txBody>
                  <a:tcPr/>
                </a:tc>
                <a:tc>
                  <a:txBody>
                    <a:bodyPr/>
                    <a:lstStyle/>
                    <a:p>
                      <a:pPr algn="ctr"/>
                      <a:r>
                        <a:rPr lang="en-US" sz="2400" dirty="0"/>
                        <a:t>across,</a:t>
                      </a:r>
                      <a:r>
                        <a:rPr lang="en-US" sz="2400" baseline="0" dirty="0"/>
                        <a:t> through</a:t>
                      </a:r>
                      <a:endParaRPr lang="en-US" sz="2400" dirty="0"/>
                    </a:p>
                  </a:txBody>
                  <a:tcPr/>
                </a:tc>
                <a:extLst>
                  <a:ext uri="{0D108BD9-81ED-4DB2-BD59-A6C34878D82A}">
                    <a16:rowId xmlns:a16="http://schemas.microsoft.com/office/drawing/2014/main" val="10005"/>
                  </a:ext>
                </a:extLst>
              </a:tr>
              <a:tr h="370840">
                <a:tc>
                  <a:txBody>
                    <a:bodyPr/>
                    <a:lstStyle/>
                    <a:p>
                      <a:pPr algn="ctr"/>
                      <a:r>
                        <a:rPr lang="en-US" sz="2400" dirty="0"/>
                        <a:t>ultra</a:t>
                      </a:r>
                    </a:p>
                  </a:txBody>
                  <a:tcPr/>
                </a:tc>
                <a:tc>
                  <a:txBody>
                    <a:bodyPr/>
                    <a:lstStyle/>
                    <a:p>
                      <a:pPr algn="ctr"/>
                      <a:r>
                        <a:rPr lang="en-US" sz="2400" dirty="0"/>
                        <a:t>beyond,</a:t>
                      </a:r>
                      <a:r>
                        <a:rPr lang="en-US" sz="2400" baseline="0" dirty="0"/>
                        <a:t> excess</a:t>
                      </a:r>
                      <a:endParaRPr lang="en-US" sz="2400" dirty="0"/>
                    </a:p>
                  </a:txBody>
                  <a:tcPr/>
                </a:tc>
                <a:extLst>
                  <a:ext uri="{0D108BD9-81ED-4DB2-BD59-A6C34878D82A}">
                    <a16:rowId xmlns:a16="http://schemas.microsoft.com/office/drawing/2014/main" val="10006"/>
                  </a:ext>
                </a:extLst>
              </a:tr>
            </a:tbl>
          </a:graphicData>
        </a:graphic>
      </p:graphicFrame>
      <p:sp>
        <p:nvSpPr>
          <p:cNvPr id="2049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5CA5A68-05B1-4DDA-851C-D1305BD6D357}" type="slidenum">
              <a:rPr lang="en-US" altLang="en-US" smtClean="0"/>
              <a:pPr/>
              <a:t>21</a:t>
            </a:fld>
            <a:endParaRPr lang="en-US" altLang="en-US"/>
          </a:p>
        </p:txBody>
      </p:sp>
    </p:spTree>
    <p:extLst>
      <p:ext uri="{BB962C8B-B14F-4D97-AF65-F5344CB8AC3E}">
        <p14:creationId xmlns:p14="http://schemas.microsoft.com/office/powerpoint/2010/main" val="145302519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a:t>Suffix</a:t>
            </a:r>
          </a:p>
        </p:txBody>
      </p:sp>
      <p:sp>
        <p:nvSpPr>
          <p:cNvPr id="20483" name="Rectangle 3"/>
          <p:cNvSpPr>
            <a:spLocks noGrp="1" noChangeArrowheads="1"/>
          </p:cNvSpPr>
          <p:nvPr>
            <p:ph sz="quarter" idx="14"/>
          </p:nvPr>
        </p:nvSpPr>
        <p:spPr/>
        <p:txBody>
          <a:bodyPr/>
          <a:lstStyle/>
          <a:p>
            <a:r>
              <a:rPr lang="en-US" dirty="0"/>
              <a:t>Attached to the end of a term </a:t>
            </a:r>
          </a:p>
          <a:p>
            <a:r>
              <a:rPr lang="en-US" dirty="0"/>
              <a:t>Adds meaning such as:</a:t>
            </a:r>
          </a:p>
          <a:p>
            <a:pPr lvl="1"/>
            <a:r>
              <a:rPr lang="en-US" dirty="0"/>
              <a:t>condition	“</a:t>
            </a:r>
            <a:r>
              <a:rPr lang="en-US" dirty="0" err="1"/>
              <a:t>algia</a:t>
            </a:r>
            <a:r>
              <a:rPr lang="en-US" dirty="0"/>
              <a:t>”	=	pain</a:t>
            </a:r>
          </a:p>
          <a:p>
            <a:pPr lvl="1"/>
            <a:r>
              <a:rPr lang="en-US" dirty="0"/>
              <a:t>disease	“it is”		=	inflammation</a:t>
            </a:r>
          </a:p>
          <a:p>
            <a:pPr lvl="1"/>
            <a:r>
              <a:rPr lang="en-US" dirty="0"/>
              <a:t>procedure	“</a:t>
            </a:r>
            <a:r>
              <a:rPr lang="en-US" dirty="0" err="1"/>
              <a:t>ectomy</a:t>
            </a:r>
            <a:r>
              <a:rPr lang="en-US" dirty="0"/>
              <a:t>”	=	removal of</a:t>
            </a:r>
          </a:p>
          <a:p>
            <a:r>
              <a:rPr lang="en-US" dirty="0"/>
              <a:t>All medical terms must have a suffix</a:t>
            </a:r>
          </a:p>
          <a:p>
            <a:pPr lvl="1"/>
            <a:r>
              <a:rPr lang="en-US" dirty="0"/>
              <a:t>Only mandatory word part</a:t>
            </a:r>
          </a:p>
        </p:txBody>
      </p:sp>
      <p:sp>
        <p:nvSpPr>
          <p:cNvPr id="2150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4E6F2DB-C35D-4373-8E97-5BCE35AD821B}" type="slidenum">
              <a:rPr lang="en-US" altLang="en-US" smtClean="0"/>
              <a:pPr/>
              <a:t>22</a:t>
            </a:fld>
            <a:endParaRPr lang="en-US" altLang="en-US"/>
          </a:p>
        </p:txBody>
      </p:sp>
    </p:spTree>
    <p:extLst>
      <p:ext uri="{BB962C8B-B14F-4D97-AF65-F5344CB8AC3E}">
        <p14:creationId xmlns:p14="http://schemas.microsoft.com/office/powerpoint/2010/main" val="321342490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ltLang="en-US"/>
              <a:t>Examples of Suffixes</a:t>
            </a:r>
          </a:p>
        </p:txBody>
      </p:sp>
      <p:graphicFrame>
        <p:nvGraphicFramePr>
          <p:cNvPr id="12" name="Content Placeholder 6" descr="examples of suffixes 1"/>
          <p:cNvGraphicFramePr>
            <a:graphicFrameLocks noGrp="1"/>
          </p:cNvGraphicFramePr>
          <p:nvPr>
            <p:ph sz="quarter" idx="14"/>
            <p:extLst/>
          </p:nvPr>
        </p:nvGraphicFramePr>
        <p:xfrm>
          <a:off x="457200" y="1600200"/>
          <a:ext cx="8229600" cy="365760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446314">
                <a:tc>
                  <a:txBody>
                    <a:bodyPr/>
                    <a:lstStyle/>
                    <a:p>
                      <a:pPr algn="ctr" eaLnBrk="1" hangingPunct="1">
                        <a:tabLst>
                          <a:tab pos="2743200" algn="l"/>
                        </a:tabLst>
                      </a:pPr>
                      <a:r>
                        <a:rPr lang="en-US" sz="2400" dirty="0"/>
                        <a:t>Suffix</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446314">
                <a:tc>
                  <a:txBody>
                    <a:bodyPr/>
                    <a:lstStyle/>
                    <a:p>
                      <a:pPr algn="ctr" eaLnBrk="1" hangingPunct="1">
                        <a:tabLst>
                          <a:tab pos="2743200" algn="l"/>
                        </a:tabLst>
                      </a:pPr>
                      <a:r>
                        <a:rPr lang="en-US" sz="2400" dirty="0" err="1"/>
                        <a:t>algia</a:t>
                      </a:r>
                      <a:r>
                        <a:rPr lang="en-US" sz="2400" dirty="0"/>
                        <a:t> </a:t>
                      </a:r>
                    </a:p>
                  </a:txBody>
                  <a:tcPr/>
                </a:tc>
                <a:tc>
                  <a:txBody>
                    <a:bodyPr/>
                    <a:lstStyle/>
                    <a:p>
                      <a:pPr algn="ctr"/>
                      <a:r>
                        <a:rPr lang="en-US" sz="2400" dirty="0"/>
                        <a:t>pain</a:t>
                      </a:r>
                    </a:p>
                  </a:txBody>
                  <a:tcPr/>
                </a:tc>
                <a:extLst>
                  <a:ext uri="{0D108BD9-81ED-4DB2-BD59-A6C34878D82A}">
                    <a16:rowId xmlns:a16="http://schemas.microsoft.com/office/drawing/2014/main" val="10001"/>
                  </a:ext>
                </a:extLst>
              </a:tr>
              <a:tr h="446314">
                <a:tc>
                  <a:txBody>
                    <a:bodyPr/>
                    <a:lstStyle/>
                    <a:p>
                      <a:pPr algn="ctr"/>
                      <a:r>
                        <a:rPr lang="en-US" sz="2400" dirty="0" err="1"/>
                        <a:t>cise</a:t>
                      </a:r>
                      <a:endParaRPr lang="en-US" sz="2400" dirty="0"/>
                    </a:p>
                  </a:txBody>
                  <a:tcPr/>
                </a:tc>
                <a:tc>
                  <a:txBody>
                    <a:bodyPr/>
                    <a:lstStyle/>
                    <a:p>
                      <a:pPr algn="ctr"/>
                      <a:r>
                        <a:rPr lang="en-US" sz="2400" dirty="0"/>
                        <a:t>cut</a:t>
                      </a:r>
                    </a:p>
                  </a:txBody>
                  <a:tcPr/>
                </a:tc>
                <a:extLst>
                  <a:ext uri="{0D108BD9-81ED-4DB2-BD59-A6C34878D82A}">
                    <a16:rowId xmlns:a16="http://schemas.microsoft.com/office/drawing/2014/main" val="10002"/>
                  </a:ext>
                </a:extLst>
              </a:tr>
              <a:tr h="446314">
                <a:tc>
                  <a:txBody>
                    <a:bodyPr/>
                    <a:lstStyle/>
                    <a:p>
                      <a:pPr algn="ctr"/>
                      <a:r>
                        <a:rPr lang="en-US" sz="2400" dirty="0" err="1"/>
                        <a:t>dynia</a:t>
                      </a:r>
                      <a:endParaRPr lang="en-US" sz="2400" dirty="0"/>
                    </a:p>
                  </a:txBody>
                  <a:tcPr/>
                </a:tc>
                <a:tc>
                  <a:txBody>
                    <a:bodyPr/>
                    <a:lstStyle/>
                    <a:p>
                      <a:pPr algn="ctr"/>
                      <a:r>
                        <a:rPr lang="en-US" sz="2400" dirty="0"/>
                        <a:t>pain,</a:t>
                      </a:r>
                      <a:r>
                        <a:rPr lang="en-US" sz="2400" baseline="0" dirty="0"/>
                        <a:t> swelling</a:t>
                      </a:r>
                      <a:endParaRPr lang="en-US" sz="2400" dirty="0"/>
                    </a:p>
                  </a:txBody>
                  <a:tcPr/>
                </a:tc>
                <a:extLst>
                  <a:ext uri="{0D108BD9-81ED-4DB2-BD59-A6C34878D82A}">
                    <a16:rowId xmlns:a16="http://schemas.microsoft.com/office/drawing/2014/main" val="10003"/>
                  </a:ext>
                </a:extLst>
              </a:tr>
              <a:tr h="446314">
                <a:tc>
                  <a:txBody>
                    <a:bodyPr/>
                    <a:lstStyle/>
                    <a:p>
                      <a:pPr algn="ctr"/>
                      <a:r>
                        <a:rPr lang="en-US" sz="2400" dirty="0" err="1"/>
                        <a:t>ectasis</a:t>
                      </a:r>
                      <a:endParaRPr lang="en-US" sz="2400" dirty="0"/>
                    </a:p>
                  </a:txBody>
                  <a:tcPr/>
                </a:tc>
                <a:tc>
                  <a:txBody>
                    <a:bodyPr/>
                    <a:lstStyle/>
                    <a:p>
                      <a:pPr algn="ctr"/>
                      <a:r>
                        <a:rPr lang="en-US" sz="2400" dirty="0"/>
                        <a:t>dilatation</a:t>
                      </a:r>
                    </a:p>
                  </a:txBody>
                  <a:tcPr/>
                </a:tc>
                <a:extLst>
                  <a:ext uri="{0D108BD9-81ED-4DB2-BD59-A6C34878D82A}">
                    <a16:rowId xmlns:a16="http://schemas.microsoft.com/office/drawing/2014/main" val="10004"/>
                  </a:ext>
                </a:extLst>
              </a:tr>
              <a:tr h="446314">
                <a:tc>
                  <a:txBody>
                    <a:bodyPr/>
                    <a:lstStyle/>
                    <a:p>
                      <a:pPr algn="ctr"/>
                      <a:r>
                        <a:rPr lang="en-US" sz="2400" dirty="0" err="1"/>
                        <a:t>itis</a:t>
                      </a:r>
                      <a:endParaRPr lang="en-US" sz="2400" dirty="0"/>
                    </a:p>
                  </a:txBody>
                  <a:tcPr/>
                </a:tc>
                <a:tc>
                  <a:txBody>
                    <a:bodyPr/>
                    <a:lstStyle/>
                    <a:p>
                      <a:pPr algn="ctr"/>
                      <a:r>
                        <a:rPr lang="en-US" sz="2400" dirty="0"/>
                        <a:t>inflammation</a:t>
                      </a:r>
                    </a:p>
                  </a:txBody>
                  <a:tcPr/>
                </a:tc>
                <a:extLst>
                  <a:ext uri="{0D108BD9-81ED-4DB2-BD59-A6C34878D82A}">
                    <a16:rowId xmlns:a16="http://schemas.microsoft.com/office/drawing/2014/main" val="10005"/>
                  </a:ext>
                </a:extLst>
              </a:tr>
              <a:tr h="446314">
                <a:tc>
                  <a:txBody>
                    <a:bodyPr/>
                    <a:lstStyle/>
                    <a:p>
                      <a:pPr algn="ctr"/>
                      <a:r>
                        <a:rPr lang="en-US" sz="2400" dirty="0"/>
                        <a:t>logy</a:t>
                      </a:r>
                    </a:p>
                  </a:txBody>
                  <a:tcPr/>
                </a:tc>
                <a:tc>
                  <a:txBody>
                    <a:bodyPr/>
                    <a:lstStyle/>
                    <a:p>
                      <a:pPr algn="ctr"/>
                      <a:r>
                        <a:rPr lang="en-US" sz="2400" dirty="0"/>
                        <a:t>study</a:t>
                      </a:r>
                      <a:r>
                        <a:rPr lang="en-US" sz="2400" baseline="0" dirty="0"/>
                        <a:t> of</a:t>
                      </a:r>
                      <a:endParaRPr lang="en-US" sz="2400" dirty="0"/>
                    </a:p>
                  </a:txBody>
                  <a:tcPr/>
                </a:tc>
                <a:extLst>
                  <a:ext uri="{0D108BD9-81ED-4DB2-BD59-A6C34878D82A}">
                    <a16:rowId xmlns:a16="http://schemas.microsoft.com/office/drawing/2014/main" val="10006"/>
                  </a:ext>
                </a:extLst>
              </a:tr>
              <a:tr h="446314">
                <a:tc>
                  <a:txBody>
                    <a:bodyPr/>
                    <a:lstStyle/>
                    <a:p>
                      <a:pPr algn="ctr"/>
                      <a:r>
                        <a:rPr lang="en-US" sz="2400" dirty="0" err="1"/>
                        <a:t>lysis</a:t>
                      </a:r>
                      <a:endParaRPr lang="en-US" sz="2400" dirty="0"/>
                    </a:p>
                  </a:txBody>
                  <a:tcPr/>
                </a:tc>
                <a:tc>
                  <a:txBody>
                    <a:bodyPr/>
                    <a:lstStyle/>
                    <a:p>
                      <a:pPr algn="ctr"/>
                      <a:r>
                        <a:rPr lang="en-US" sz="2400" dirty="0"/>
                        <a:t>destruction</a:t>
                      </a:r>
                    </a:p>
                  </a:txBody>
                  <a:tcPr/>
                </a:tc>
                <a:extLst>
                  <a:ext uri="{0D108BD9-81ED-4DB2-BD59-A6C34878D82A}">
                    <a16:rowId xmlns:a16="http://schemas.microsoft.com/office/drawing/2014/main" val="10007"/>
                  </a:ext>
                </a:extLst>
              </a:tr>
            </a:tbl>
          </a:graphicData>
        </a:graphic>
      </p:graphicFrame>
      <p:sp>
        <p:nvSpPr>
          <p:cNvPr id="2254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25B3FA-7BEE-4221-BFBF-8B7189FEEE06}" type="slidenum">
              <a:rPr lang="en-US" altLang="en-US" smtClean="0"/>
              <a:pPr/>
              <a:t>23</a:t>
            </a:fld>
            <a:endParaRPr lang="en-US" altLang="en-US"/>
          </a:p>
        </p:txBody>
      </p:sp>
    </p:spTree>
    <p:extLst>
      <p:ext uri="{BB962C8B-B14F-4D97-AF65-F5344CB8AC3E}">
        <p14:creationId xmlns:p14="http://schemas.microsoft.com/office/powerpoint/2010/main" val="106269733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a:t>Examples of Suffixes 2</a:t>
            </a:r>
            <a:endParaRPr lang="en-US" altLang="en-US" dirty="0"/>
          </a:p>
        </p:txBody>
      </p:sp>
      <p:graphicFrame>
        <p:nvGraphicFramePr>
          <p:cNvPr id="7" name="Content Placeholder 6" descr="examples of suffixes 2"/>
          <p:cNvGraphicFramePr>
            <a:graphicFrameLocks noGrp="1"/>
          </p:cNvGraphicFramePr>
          <p:nvPr>
            <p:ph sz="quarter" idx="14"/>
            <p:extLst/>
          </p:nvPr>
        </p:nvGraphicFramePr>
        <p:xfrm>
          <a:off x="457200" y="1600200"/>
          <a:ext cx="8229600" cy="457200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65760">
                <a:tc>
                  <a:txBody>
                    <a:bodyPr/>
                    <a:lstStyle/>
                    <a:p>
                      <a:pPr algn="ctr" eaLnBrk="1" hangingPunct="1">
                        <a:lnSpc>
                          <a:spcPct val="80000"/>
                        </a:lnSpc>
                        <a:tabLst>
                          <a:tab pos="2743200" algn="l"/>
                        </a:tabLst>
                      </a:pPr>
                      <a:r>
                        <a:rPr lang="en-US" sz="2400" dirty="0"/>
                        <a:t>Suffix</a:t>
                      </a:r>
                    </a:p>
                  </a:txBody>
                  <a:tcPr anchor="b"/>
                </a:tc>
                <a:tc>
                  <a:txBody>
                    <a:bodyPr/>
                    <a:lstStyle/>
                    <a:p>
                      <a:pPr algn="ctr"/>
                      <a:r>
                        <a:rPr lang="en-US" sz="2400" dirty="0"/>
                        <a:t>Meaning</a:t>
                      </a:r>
                    </a:p>
                  </a:txBody>
                  <a:tcPr/>
                </a:tc>
                <a:extLst>
                  <a:ext uri="{0D108BD9-81ED-4DB2-BD59-A6C34878D82A}">
                    <a16:rowId xmlns:a16="http://schemas.microsoft.com/office/drawing/2014/main" val="10000"/>
                  </a:ext>
                </a:extLst>
              </a:tr>
              <a:tr h="365760">
                <a:tc>
                  <a:txBody>
                    <a:bodyPr/>
                    <a:lstStyle/>
                    <a:p>
                      <a:pPr algn="ctr" eaLnBrk="1" hangingPunct="1">
                        <a:lnSpc>
                          <a:spcPct val="80000"/>
                        </a:lnSpc>
                        <a:tabLst>
                          <a:tab pos="2743200" algn="l"/>
                        </a:tabLst>
                      </a:pPr>
                      <a:r>
                        <a:rPr lang="en-US" sz="2400" dirty="0" err="1"/>
                        <a:t>megaly</a:t>
                      </a:r>
                      <a:endParaRPr lang="en-US" sz="2400" dirty="0"/>
                    </a:p>
                  </a:txBody>
                  <a:tcPr anchor="b"/>
                </a:tc>
                <a:tc>
                  <a:txBody>
                    <a:bodyPr/>
                    <a:lstStyle/>
                    <a:p>
                      <a:pPr algn="ctr"/>
                      <a:r>
                        <a:rPr lang="en-US" sz="2400" dirty="0"/>
                        <a:t>enlargement, large</a:t>
                      </a:r>
                    </a:p>
                  </a:txBody>
                  <a:tcPr/>
                </a:tc>
                <a:extLst>
                  <a:ext uri="{0D108BD9-81ED-4DB2-BD59-A6C34878D82A}">
                    <a16:rowId xmlns:a16="http://schemas.microsoft.com/office/drawing/2014/main" val="10001"/>
                  </a:ext>
                </a:extLst>
              </a:tr>
              <a:tr h="365760">
                <a:tc>
                  <a:txBody>
                    <a:bodyPr/>
                    <a:lstStyle/>
                    <a:p>
                      <a:pPr algn="ctr"/>
                      <a:r>
                        <a:rPr lang="en-US" sz="2400" dirty="0" err="1"/>
                        <a:t>oma</a:t>
                      </a:r>
                      <a:endParaRPr lang="en-US" sz="2400" dirty="0"/>
                    </a:p>
                  </a:txBody>
                  <a:tcPr anchor="b"/>
                </a:tc>
                <a:tc>
                  <a:txBody>
                    <a:bodyPr/>
                    <a:lstStyle/>
                    <a:p>
                      <a:pPr algn="ctr"/>
                      <a:r>
                        <a:rPr lang="en-US" sz="2400" dirty="0"/>
                        <a:t>tumor</a:t>
                      </a:r>
                    </a:p>
                  </a:txBody>
                  <a:tcPr/>
                </a:tc>
                <a:extLst>
                  <a:ext uri="{0D108BD9-81ED-4DB2-BD59-A6C34878D82A}">
                    <a16:rowId xmlns:a16="http://schemas.microsoft.com/office/drawing/2014/main" val="10002"/>
                  </a:ext>
                </a:extLst>
              </a:tr>
              <a:tr h="365760">
                <a:tc>
                  <a:txBody>
                    <a:bodyPr/>
                    <a:lstStyle/>
                    <a:p>
                      <a:pPr algn="ctr"/>
                      <a:r>
                        <a:rPr lang="en-US" sz="2400" dirty="0" err="1"/>
                        <a:t>osis</a:t>
                      </a:r>
                      <a:endParaRPr lang="en-US" sz="2400" dirty="0"/>
                    </a:p>
                  </a:txBody>
                  <a:tcPr anchor="b"/>
                </a:tc>
                <a:tc>
                  <a:txBody>
                    <a:bodyPr/>
                    <a:lstStyle/>
                    <a:p>
                      <a:pPr algn="ctr"/>
                      <a:r>
                        <a:rPr lang="en-US" sz="2400" dirty="0"/>
                        <a:t>condition, usually abnormal</a:t>
                      </a:r>
                    </a:p>
                  </a:txBody>
                  <a:tcPr/>
                </a:tc>
                <a:extLst>
                  <a:ext uri="{0D108BD9-81ED-4DB2-BD59-A6C34878D82A}">
                    <a16:rowId xmlns:a16="http://schemas.microsoft.com/office/drawing/2014/main" val="10003"/>
                  </a:ext>
                </a:extLst>
              </a:tr>
              <a:tr h="365760">
                <a:tc>
                  <a:txBody>
                    <a:bodyPr/>
                    <a:lstStyle/>
                    <a:p>
                      <a:pPr algn="ctr"/>
                      <a:r>
                        <a:rPr lang="en-US" sz="2400" dirty="0" err="1"/>
                        <a:t>pathy</a:t>
                      </a:r>
                      <a:endParaRPr lang="en-US" sz="2400" dirty="0"/>
                    </a:p>
                  </a:txBody>
                  <a:tcPr anchor="b"/>
                </a:tc>
                <a:tc>
                  <a:txBody>
                    <a:bodyPr/>
                    <a:lstStyle/>
                    <a:p>
                      <a:pPr algn="ctr"/>
                      <a:r>
                        <a:rPr lang="en-US" sz="2400" dirty="0"/>
                        <a:t>disease</a:t>
                      </a:r>
                    </a:p>
                  </a:txBody>
                  <a:tcPr/>
                </a:tc>
                <a:extLst>
                  <a:ext uri="{0D108BD9-81ED-4DB2-BD59-A6C34878D82A}">
                    <a16:rowId xmlns:a16="http://schemas.microsoft.com/office/drawing/2014/main" val="10004"/>
                  </a:ext>
                </a:extLst>
              </a:tr>
              <a:tr h="365760">
                <a:tc>
                  <a:txBody>
                    <a:bodyPr/>
                    <a:lstStyle/>
                    <a:p>
                      <a:pPr algn="ctr"/>
                      <a:r>
                        <a:rPr lang="en-US" sz="2400" dirty="0" err="1"/>
                        <a:t>rrhea</a:t>
                      </a:r>
                      <a:endParaRPr lang="en-US" sz="2400" dirty="0"/>
                    </a:p>
                  </a:txBody>
                  <a:tcPr anchor="b"/>
                </a:tc>
                <a:tc>
                  <a:txBody>
                    <a:bodyPr/>
                    <a:lstStyle/>
                    <a:p>
                      <a:pPr algn="ctr"/>
                      <a:r>
                        <a:rPr lang="en-US" sz="2400" dirty="0"/>
                        <a:t>discharge,</a:t>
                      </a:r>
                      <a:r>
                        <a:rPr lang="en-US" sz="2400" baseline="0" dirty="0"/>
                        <a:t> flow</a:t>
                      </a:r>
                      <a:endParaRPr lang="en-US" sz="2400" dirty="0"/>
                    </a:p>
                  </a:txBody>
                  <a:tcPr/>
                </a:tc>
                <a:extLst>
                  <a:ext uri="{0D108BD9-81ED-4DB2-BD59-A6C34878D82A}">
                    <a16:rowId xmlns:a16="http://schemas.microsoft.com/office/drawing/2014/main" val="10005"/>
                  </a:ext>
                </a:extLst>
              </a:tr>
              <a:tr h="365760">
                <a:tc>
                  <a:txBody>
                    <a:bodyPr/>
                    <a:lstStyle/>
                    <a:p>
                      <a:pPr algn="ctr"/>
                      <a:r>
                        <a:rPr lang="en-US" sz="2400" dirty="0"/>
                        <a:t>sclerosis</a:t>
                      </a:r>
                    </a:p>
                  </a:txBody>
                  <a:tcPr anchor="b"/>
                </a:tc>
                <a:tc>
                  <a:txBody>
                    <a:bodyPr/>
                    <a:lstStyle/>
                    <a:p>
                      <a:pPr algn="ctr"/>
                      <a:r>
                        <a:rPr lang="en-US" sz="2400" dirty="0"/>
                        <a:t>hardening</a:t>
                      </a:r>
                    </a:p>
                  </a:txBody>
                  <a:tcPr/>
                </a:tc>
                <a:extLst>
                  <a:ext uri="{0D108BD9-81ED-4DB2-BD59-A6C34878D82A}">
                    <a16:rowId xmlns:a16="http://schemas.microsoft.com/office/drawing/2014/main" val="10006"/>
                  </a:ext>
                </a:extLst>
              </a:tr>
              <a:tr h="365760">
                <a:tc>
                  <a:txBody>
                    <a:bodyPr/>
                    <a:lstStyle/>
                    <a:p>
                      <a:pPr algn="ctr"/>
                      <a:r>
                        <a:rPr lang="en-US" sz="2400" dirty="0" err="1"/>
                        <a:t>stenosis</a:t>
                      </a:r>
                      <a:endParaRPr lang="en-US" sz="2400" dirty="0"/>
                    </a:p>
                  </a:txBody>
                  <a:tcPr anchor="b"/>
                </a:tc>
                <a:tc>
                  <a:txBody>
                    <a:bodyPr/>
                    <a:lstStyle/>
                    <a:p>
                      <a:pPr algn="ctr"/>
                      <a:r>
                        <a:rPr lang="en-US" sz="2400" dirty="0"/>
                        <a:t>narrowing</a:t>
                      </a:r>
                    </a:p>
                  </a:txBody>
                  <a:tcPr/>
                </a:tc>
                <a:extLst>
                  <a:ext uri="{0D108BD9-81ED-4DB2-BD59-A6C34878D82A}">
                    <a16:rowId xmlns:a16="http://schemas.microsoft.com/office/drawing/2014/main" val="10007"/>
                  </a:ext>
                </a:extLst>
              </a:tr>
              <a:tr h="365760">
                <a:tc>
                  <a:txBody>
                    <a:bodyPr/>
                    <a:lstStyle/>
                    <a:p>
                      <a:pPr algn="ctr"/>
                      <a:r>
                        <a:rPr lang="en-US" sz="2400" dirty="0"/>
                        <a:t>taxis</a:t>
                      </a:r>
                    </a:p>
                  </a:txBody>
                  <a:tcPr anchor="b"/>
                </a:tc>
                <a:tc>
                  <a:txBody>
                    <a:bodyPr/>
                    <a:lstStyle/>
                    <a:p>
                      <a:pPr algn="ctr"/>
                      <a:r>
                        <a:rPr lang="en-US" sz="2400" dirty="0"/>
                        <a:t>movement</a:t>
                      </a:r>
                    </a:p>
                  </a:txBody>
                  <a:tcPr/>
                </a:tc>
                <a:extLst>
                  <a:ext uri="{0D108BD9-81ED-4DB2-BD59-A6C34878D82A}">
                    <a16:rowId xmlns:a16="http://schemas.microsoft.com/office/drawing/2014/main" val="10008"/>
                  </a:ext>
                </a:extLst>
              </a:tr>
              <a:tr h="365760">
                <a:tc>
                  <a:txBody>
                    <a:bodyPr/>
                    <a:lstStyle/>
                    <a:p>
                      <a:pPr algn="ctr"/>
                      <a:r>
                        <a:rPr lang="en-US" sz="2400" dirty="0"/>
                        <a:t>trophy</a:t>
                      </a:r>
                    </a:p>
                  </a:txBody>
                  <a:tcPr anchor="b"/>
                </a:tc>
                <a:tc>
                  <a:txBody>
                    <a:bodyPr/>
                    <a:lstStyle/>
                    <a:p>
                      <a:pPr algn="ctr"/>
                      <a:r>
                        <a:rPr lang="en-US" sz="2400" dirty="0"/>
                        <a:t>growth</a:t>
                      </a:r>
                    </a:p>
                  </a:txBody>
                  <a:tcPr/>
                </a:tc>
                <a:extLst>
                  <a:ext uri="{0D108BD9-81ED-4DB2-BD59-A6C34878D82A}">
                    <a16:rowId xmlns:a16="http://schemas.microsoft.com/office/drawing/2014/main" val="10009"/>
                  </a:ext>
                </a:extLst>
              </a:tr>
            </a:tbl>
          </a:graphicData>
        </a:graphic>
      </p:graphicFrame>
      <p:sp>
        <p:nvSpPr>
          <p:cNvPr id="23574"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67AC61-0C2B-4A8F-BB53-53477B6CEDB6}" type="slidenum">
              <a:rPr lang="en-US" altLang="en-US" smtClean="0"/>
              <a:pPr/>
              <a:t>24</a:t>
            </a:fld>
            <a:endParaRPr lang="en-US" altLang="en-US"/>
          </a:p>
        </p:txBody>
      </p:sp>
    </p:spTree>
    <p:extLst>
      <p:ext uri="{BB962C8B-B14F-4D97-AF65-F5344CB8AC3E}">
        <p14:creationId xmlns:p14="http://schemas.microsoft.com/office/powerpoint/2010/main" val="424598537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ltLang="en-US"/>
              <a:t>Adjective Suffixes</a:t>
            </a:r>
          </a:p>
        </p:txBody>
      </p:sp>
      <p:sp>
        <p:nvSpPr>
          <p:cNvPr id="24579" name="Rectangle 3"/>
          <p:cNvSpPr>
            <a:spLocks noGrp="1" noChangeArrowheads="1"/>
          </p:cNvSpPr>
          <p:nvPr>
            <p:ph sz="quarter" idx="14"/>
          </p:nvPr>
        </p:nvSpPr>
        <p:spPr/>
        <p:txBody>
          <a:bodyPr/>
          <a:lstStyle/>
          <a:p>
            <a:r>
              <a:rPr lang="en-US" altLang="en-US" dirty="0"/>
              <a:t>Suffix may be used to convert a word root into a complete word</a:t>
            </a:r>
          </a:p>
          <a:p>
            <a:r>
              <a:rPr lang="en-US" altLang="en-US" dirty="0"/>
              <a:t>These adjective suffixes can mean “pertaining to”</a:t>
            </a:r>
          </a:p>
          <a:p>
            <a:r>
              <a:rPr lang="en-US" altLang="en-US" dirty="0"/>
              <a:t>New word can then be used to modify another word</a:t>
            </a:r>
          </a:p>
        </p:txBody>
      </p:sp>
      <p:sp>
        <p:nvSpPr>
          <p:cNvPr id="24580"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CF43F79-A9A3-4233-B552-892563BBD191}" type="slidenum">
              <a:rPr lang="en-US" altLang="en-US" smtClean="0"/>
              <a:pPr/>
              <a:t>25</a:t>
            </a:fld>
            <a:endParaRPr lang="en-US" altLang="en-US"/>
          </a:p>
        </p:txBody>
      </p:sp>
    </p:spTree>
    <p:extLst>
      <p:ext uri="{BB962C8B-B14F-4D97-AF65-F5344CB8AC3E}">
        <p14:creationId xmlns:p14="http://schemas.microsoft.com/office/powerpoint/2010/main" val="412387446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p:txBody>
          <a:bodyPr/>
          <a:lstStyle/>
          <a:p>
            <a:r>
              <a:rPr lang="en-US" altLang="en-US"/>
              <a:t>Adjective Suffix Example</a:t>
            </a:r>
          </a:p>
        </p:txBody>
      </p:sp>
      <p:sp>
        <p:nvSpPr>
          <p:cNvPr id="24579" name="Rectangle 1027"/>
          <p:cNvSpPr>
            <a:spLocks noGrp="1" noChangeArrowheads="1"/>
          </p:cNvSpPr>
          <p:nvPr>
            <p:ph sz="quarter" idx="14"/>
          </p:nvPr>
        </p:nvSpPr>
        <p:spPr/>
        <p:txBody>
          <a:bodyPr/>
          <a:lstStyle/>
          <a:p>
            <a:r>
              <a:rPr lang="en-US" dirty="0"/>
              <a:t>To state that a patient has an ulcer in his stomach:</a:t>
            </a:r>
          </a:p>
          <a:p>
            <a:pPr lvl="1"/>
            <a:r>
              <a:rPr lang="en-US" dirty="0" err="1"/>
              <a:t>gastr</a:t>
            </a:r>
            <a:r>
              <a:rPr lang="en-US" dirty="0"/>
              <a:t>/o	= stomach</a:t>
            </a:r>
          </a:p>
          <a:p>
            <a:pPr lvl="1"/>
            <a:r>
              <a:rPr lang="en-US" dirty="0" err="1"/>
              <a:t>ic</a:t>
            </a:r>
            <a:r>
              <a:rPr lang="en-US" dirty="0"/>
              <a:t>		= pertaining to</a:t>
            </a:r>
          </a:p>
          <a:p>
            <a:pPr lvl="1"/>
            <a:r>
              <a:rPr lang="en-US" dirty="0"/>
              <a:t>gastric		= pertaining to the stomach</a:t>
            </a:r>
          </a:p>
          <a:p>
            <a:pPr lvl="1"/>
            <a:r>
              <a:rPr lang="en-US" dirty="0"/>
              <a:t>Therefore, a gastric ulcer is an ulcer found in the stomach</a:t>
            </a:r>
          </a:p>
        </p:txBody>
      </p:sp>
      <p:sp>
        <p:nvSpPr>
          <p:cNvPr id="25604"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0F5B243-17D1-489F-8D37-55E59EC20E07}" type="slidenum">
              <a:rPr lang="en-US" altLang="en-US" smtClean="0"/>
              <a:pPr/>
              <a:t>26</a:t>
            </a:fld>
            <a:endParaRPr lang="en-US" altLang="en-US"/>
          </a:p>
        </p:txBody>
      </p:sp>
    </p:spTree>
    <p:extLst>
      <p:ext uri="{BB962C8B-B14F-4D97-AF65-F5344CB8AC3E}">
        <p14:creationId xmlns:p14="http://schemas.microsoft.com/office/powerpoint/2010/main" val="241356182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a:t>Procedures, Diagnosis and Surgery Suffixes</a:t>
            </a:r>
          </a:p>
        </p:txBody>
      </p:sp>
      <p:graphicFrame>
        <p:nvGraphicFramePr>
          <p:cNvPr id="7" name="Content Placeholder 6" descr="Table of suffixes 1"/>
          <p:cNvGraphicFramePr>
            <a:graphicFrameLocks noGrp="1"/>
          </p:cNvGraphicFramePr>
          <p:nvPr>
            <p:ph sz="quarter" idx="14"/>
            <p:extLst/>
          </p:nvPr>
        </p:nvGraphicFramePr>
        <p:xfrm>
          <a:off x="457200" y="1600200"/>
          <a:ext cx="8229600" cy="349885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06425">
                <a:tc>
                  <a:txBody>
                    <a:bodyPr/>
                    <a:lstStyle/>
                    <a:p>
                      <a:pPr algn="ctr" eaLnBrk="1" hangingPunct="1">
                        <a:tabLst>
                          <a:tab pos="2743200" algn="l"/>
                        </a:tabLst>
                      </a:pPr>
                      <a:r>
                        <a:rPr lang="en-US" sz="2400" dirty="0"/>
                        <a:t>Suffix</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897649">
                <a:tc>
                  <a:txBody>
                    <a:bodyPr/>
                    <a:lstStyle/>
                    <a:p>
                      <a:pPr algn="ctr" eaLnBrk="1" hangingPunct="1">
                        <a:tabLst>
                          <a:tab pos="2743200" algn="l"/>
                        </a:tabLst>
                      </a:pPr>
                      <a:r>
                        <a:rPr lang="en-US" sz="2400" dirty="0" err="1"/>
                        <a:t>centesis</a:t>
                      </a:r>
                      <a:endParaRPr lang="en-US" sz="2400" dirty="0"/>
                    </a:p>
                  </a:txBody>
                  <a:tcPr/>
                </a:tc>
                <a:tc>
                  <a:txBody>
                    <a:bodyPr/>
                    <a:lstStyle/>
                    <a:p>
                      <a:pPr algn="ctr"/>
                      <a:r>
                        <a:rPr lang="en-US" sz="2400" dirty="0"/>
                        <a:t>surgical puncture to remove fluid</a:t>
                      </a:r>
                    </a:p>
                  </a:txBody>
                  <a:tcPr/>
                </a:tc>
                <a:extLst>
                  <a:ext uri="{0D108BD9-81ED-4DB2-BD59-A6C34878D82A}">
                    <a16:rowId xmlns:a16="http://schemas.microsoft.com/office/drawing/2014/main" val="10001"/>
                  </a:ext>
                </a:extLst>
              </a:tr>
              <a:tr h="498694">
                <a:tc>
                  <a:txBody>
                    <a:bodyPr/>
                    <a:lstStyle/>
                    <a:p>
                      <a:pPr algn="ctr"/>
                      <a:r>
                        <a:rPr lang="en-US" sz="2400" dirty="0" err="1"/>
                        <a:t>ectomy</a:t>
                      </a:r>
                      <a:endParaRPr lang="en-US" sz="2400" dirty="0"/>
                    </a:p>
                  </a:txBody>
                  <a:tcPr/>
                </a:tc>
                <a:tc>
                  <a:txBody>
                    <a:bodyPr/>
                    <a:lstStyle/>
                    <a:p>
                      <a:pPr algn="ctr"/>
                      <a:r>
                        <a:rPr lang="en-US" sz="2400" dirty="0"/>
                        <a:t>cut out, surgical removal</a:t>
                      </a:r>
                    </a:p>
                  </a:txBody>
                  <a:tcPr/>
                </a:tc>
                <a:extLst>
                  <a:ext uri="{0D108BD9-81ED-4DB2-BD59-A6C34878D82A}">
                    <a16:rowId xmlns:a16="http://schemas.microsoft.com/office/drawing/2014/main" val="10002"/>
                  </a:ext>
                </a:extLst>
              </a:tr>
              <a:tr h="498694">
                <a:tc>
                  <a:txBody>
                    <a:bodyPr/>
                    <a:lstStyle/>
                    <a:p>
                      <a:pPr algn="ctr"/>
                      <a:r>
                        <a:rPr lang="en-US" sz="2400" dirty="0"/>
                        <a:t>gram</a:t>
                      </a:r>
                    </a:p>
                  </a:txBody>
                  <a:tcPr/>
                </a:tc>
                <a:tc>
                  <a:txBody>
                    <a:bodyPr/>
                    <a:lstStyle/>
                    <a:p>
                      <a:pPr algn="ctr"/>
                      <a:r>
                        <a:rPr lang="en-US" sz="2400" dirty="0"/>
                        <a:t>recording or picture</a:t>
                      </a:r>
                    </a:p>
                  </a:txBody>
                  <a:tcPr/>
                </a:tc>
                <a:extLst>
                  <a:ext uri="{0D108BD9-81ED-4DB2-BD59-A6C34878D82A}">
                    <a16:rowId xmlns:a16="http://schemas.microsoft.com/office/drawing/2014/main" val="10003"/>
                  </a:ext>
                </a:extLst>
              </a:tr>
              <a:tr h="498694">
                <a:tc>
                  <a:txBody>
                    <a:bodyPr/>
                    <a:lstStyle/>
                    <a:p>
                      <a:pPr algn="ctr"/>
                      <a:r>
                        <a:rPr lang="en-US" sz="2400" dirty="0"/>
                        <a:t>meter</a:t>
                      </a:r>
                    </a:p>
                  </a:txBody>
                  <a:tcPr/>
                </a:tc>
                <a:tc>
                  <a:txBody>
                    <a:bodyPr/>
                    <a:lstStyle/>
                    <a:p>
                      <a:pPr algn="ctr"/>
                      <a:r>
                        <a:rPr lang="en-US" sz="2400" dirty="0"/>
                        <a:t>device for measuring</a:t>
                      </a:r>
                    </a:p>
                  </a:txBody>
                  <a:tcPr/>
                </a:tc>
                <a:extLst>
                  <a:ext uri="{0D108BD9-81ED-4DB2-BD59-A6C34878D82A}">
                    <a16:rowId xmlns:a16="http://schemas.microsoft.com/office/drawing/2014/main" val="10004"/>
                  </a:ext>
                </a:extLst>
              </a:tr>
              <a:tr h="498694">
                <a:tc>
                  <a:txBody>
                    <a:bodyPr/>
                    <a:lstStyle/>
                    <a:p>
                      <a:pPr algn="ctr"/>
                      <a:r>
                        <a:rPr lang="en-US" sz="2400" dirty="0" err="1"/>
                        <a:t>ostomy</a:t>
                      </a:r>
                      <a:endParaRPr lang="en-US"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t>surgical opening</a:t>
                      </a:r>
                    </a:p>
                  </a:txBody>
                  <a:tcPr/>
                </a:tc>
                <a:extLst>
                  <a:ext uri="{0D108BD9-81ED-4DB2-BD59-A6C34878D82A}">
                    <a16:rowId xmlns:a16="http://schemas.microsoft.com/office/drawing/2014/main" val="10005"/>
                  </a:ext>
                </a:extLst>
              </a:tr>
            </a:tbl>
          </a:graphicData>
        </a:graphic>
      </p:graphicFrame>
      <p:sp>
        <p:nvSpPr>
          <p:cNvPr id="2663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74F3387-ADE3-4119-B13C-C4531BF88093}" type="slidenum">
              <a:rPr lang="en-US" altLang="en-US" smtClean="0"/>
              <a:pPr/>
              <a:t>27</a:t>
            </a:fld>
            <a:endParaRPr lang="en-US" altLang="en-US"/>
          </a:p>
        </p:txBody>
      </p:sp>
    </p:spTree>
    <p:extLst>
      <p:ext uri="{BB962C8B-B14F-4D97-AF65-F5344CB8AC3E}">
        <p14:creationId xmlns:p14="http://schemas.microsoft.com/office/powerpoint/2010/main" val="252044949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a:t>Procedures, Diagnosis and Surgery Suffixes 2</a:t>
            </a:r>
          </a:p>
        </p:txBody>
      </p:sp>
      <p:graphicFrame>
        <p:nvGraphicFramePr>
          <p:cNvPr id="7" name="Content Placeholder 6" descr="Table of suffixes 2"/>
          <p:cNvGraphicFramePr>
            <a:graphicFrameLocks noGrp="1"/>
          </p:cNvGraphicFramePr>
          <p:nvPr>
            <p:ph sz="quarter" idx="14"/>
            <p:extLst/>
          </p:nvPr>
        </p:nvGraphicFramePr>
        <p:xfrm>
          <a:off x="457200" y="1600200"/>
          <a:ext cx="8229600" cy="310515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17525">
                <a:tc>
                  <a:txBody>
                    <a:bodyPr/>
                    <a:lstStyle/>
                    <a:p>
                      <a:pPr algn="ctr" eaLnBrk="1" hangingPunct="1">
                        <a:tabLst>
                          <a:tab pos="2743200" algn="l"/>
                        </a:tabLst>
                      </a:pPr>
                      <a:r>
                        <a:rPr lang="en-US" sz="2400" dirty="0"/>
                        <a:t>Suffix</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517525">
                <a:tc>
                  <a:txBody>
                    <a:bodyPr/>
                    <a:lstStyle/>
                    <a:p>
                      <a:pPr algn="ctr" eaLnBrk="1" hangingPunct="1">
                        <a:tabLst>
                          <a:tab pos="2743200" algn="l"/>
                        </a:tabLst>
                      </a:pPr>
                      <a:r>
                        <a:rPr lang="en-US" sz="2400" dirty="0" err="1"/>
                        <a:t>otomy</a:t>
                      </a:r>
                      <a:endParaRPr lang="en-US" sz="2400" dirty="0"/>
                    </a:p>
                  </a:txBody>
                  <a:tcPr/>
                </a:tc>
                <a:tc>
                  <a:txBody>
                    <a:bodyPr/>
                    <a:lstStyle/>
                    <a:p>
                      <a:pPr algn="ctr"/>
                      <a:r>
                        <a:rPr lang="en-US" sz="2400" dirty="0"/>
                        <a:t>cutting into</a:t>
                      </a:r>
                    </a:p>
                  </a:txBody>
                  <a:tcPr/>
                </a:tc>
                <a:extLst>
                  <a:ext uri="{0D108BD9-81ED-4DB2-BD59-A6C34878D82A}">
                    <a16:rowId xmlns:a16="http://schemas.microsoft.com/office/drawing/2014/main" val="10001"/>
                  </a:ext>
                </a:extLst>
              </a:tr>
              <a:tr h="517525">
                <a:tc>
                  <a:txBody>
                    <a:bodyPr/>
                    <a:lstStyle/>
                    <a:p>
                      <a:pPr algn="ctr"/>
                      <a:r>
                        <a:rPr lang="en-US" sz="2400" dirty="0" err="1"/>
                        <a:t>pexy</a:t>
                      </a:r>
                      <a:endParaRPr lang="en-US" sz="2400" dirty="0"/>
                    </a:p>
                  </a:txBody>
                  <a:tcPr/>
                </a:tc>
                <a:tc>
                  <a:txBody>
                    <a:bodyPr/>
                    <a:lstStyle/>
                    <a:p>
                      <a:pPr algn="ctr"/>
                      <a:r>
                        <a:rPr lang="en-US" sz="2400" dirty="0"/>
                        <a:t>surgical fixation</a:t>
                      </a:r>
                    </a:p>
                  </a:txBody>
                  <a:tcPr/>
                </a:tc>
                <a:extLst>
                  <a:ext uri="{0D108BD9-81ED-4DB2-BD59-A6C34878D82A}">
                    <a16:rowId xmlns:a16="http://schemas.microsoft.com/office/drawing/2014/main" val="10002"/>
                  </a:ext>
                </a:extLst>
              </a:tr>
              <a:tr h="517525">
                <a:tc>
                  <a:txBody>
                    <a:bodyPr/>
                    <a:lstStyle/>
                    <a:p>
                      <a:pPr algn="ctr"/>
                      <a:r>
                        <a:rPr lang="en-US" sz="2400" dirty="0" err="1"/>
                        <a:t>plasty</a:t>
                      </a:r>
                      <a:endParaRPr lang="en-US" sz="2400" dirty="0"/>
                    </a:p>
                  </a:txBody>
                  <a:tcPr/>
                </a:tc>
                <a:tc>
                  <a:txBody>
                    <a:bodyPr/>
                    <a:lstStyle/>
                    <a:p>
                      <a:pPr algn="ctr"/>
                      <a:r>
                        <a:rPr lang="en-US" sz="2400" dirty="0"/>
                        <a:t>surgical reconstruction</a:t>
                      </a:r>
                    </a:p>
                  </a:txBody>
                  <a:tcPr/>
                </a:tc>
                <a:extLst>
                  <a:ext uri="{0D108BD9-81ED-4DB2-BD59-A6C34878D82A}">
                    <a16:rowId xmlns:a16="http://schemas.microsoft.com/office/drawing/2014/main" val="10003"/>
                  </a:ext>
                </a:extLst>
              </a:tr>
              <a:tr h="517525">
                <a:tc>
                  <a:txBody>
                    <a:bodyPr/>
                    <a:lstStyle/>
                    <a:p>
                      <a:pPr algn="ctr"/>
                      <a:r>
                        <a:rPr lang="en-US" sz="2400" dirty="0" err="1"/>
                        <a:t>rrhaphy</a:t>
                      </a:r>
                      <a:endParaRPr lang="en-US" sz="2400" dirty="0"/>
                    </a:p>
                  </a:txBody>
                  <a:tcPr/>
                </a:tc>
                <a:tc>
                  <a:txBody>
                    <a:bodyPr/>
                    <a:lstStyle/>
                    <a:p>
                      <a:pPr algn="ctr"/>
                      <a:r>
                        <a:rPr lang="en-US" sz="2400" dirty="0"/>
                        <a:t>suture</a:t>
                      </a:r>
                    </a:p>
                  </a:txBody>
                  <a:tcPr/>
                </a:tc>
                <a:extLst>
                  <a:ext uri="{0D108BD9-81ED-4DB2-BD59-A6C34878D82A}">
                    <a16:rowId xmlns:a16="http://schemas.microsoft.com/office/drawing/2014/main" val="10004"/>
                  </a:ext>
                </a:extLst>
              </a:tr>
              <a:tr h="517525">
                <a:tc>
                  <a:txBody>
                    <a:bodyPr/>
                    <a:lstStyle/>
                    <a:p>
                      <a:pPr algn="ctr"/>
                      <a:r>
                        <a:rPr lang="en-US" sz="2400" dirty="0"/>
                        <a:t>scope</a:t>
                      </a:r>
                    </a:p>
                  </a:txBody>
                  <a:tcPr/>
                </a:tc>
                <a:tc>
                  <a:txBody>
                    <a:bodyPr/>
                    <a:lstStyle/>
                    <a:p>
                      <a:pPr algn="ctr"/>
                      <a:r>
                        <a:rPr lang="en-US" sz="2400" dirty="0"/>
                        <a:t>instrument for viewing</a:t>
                      </a:r>
                    </a:p>
                  </a:txBody>
                  <a:tcPr/>
                </a:tc>
                <a:extLst>
                  <a:ext uri="{0D108BD9-81ED-4DB2-BD59-A6C34878D82A}">
                    <a16:rowId xmlns:a16="http://schemas.microsoft.com/office/drawing/2014/main" val="10005"/>
                  </a:ext>
                </a:extLst>
              </a:tr>
            </a:tbl>
          </a:graphicData>
        </a:graphic>
      </p:graphicFrame>
      <p:sp>
        <p:nvSpPr>
          <p:cNvPr id="27662"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BFB8B6-79C3-40F2-9AC7-D5D97CC32D15}" type="slidenum">
              <a:rPr lang="en-US" altLang="en-US" smtClean="0"/>
              <a:pPr/>
              <a:t>28</a:t>
            </a:fld>
            <a:endParaRPr lang="en-US" altLang="en-US"/>
          </a:p>
        </p:txBody>
      </p:sp>
    </p:spTree>
    <p:extLst>
      <p:ext uri="{BB962C8B-B14F-4D97-AF65-F5344CB8AC3E}">
        <p14:creationId xmlns:p14="http://schemas.microsoft.com/office/powerpoint/2010/main" val="158987045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p:txBody>
          <a:bodyPr/>
          <a:lstStyle/>
          <a:p>
            <a:r>
              <a:rPr lang="en-US" altLang="en-US"/>
              <a:t>Word Building</a:t>
            </a:r>
          </a:p>
        </p:txBody>
      </p:sp>
      <p:sp>
        <p:nvSpPr>
          <p:cNvPr id="28675" name="Rectangle 1027"/>
          <p:cNvSpPr>
            <a:spLocks noGrp="1" noChangeArrowheads="1"/>
          </p:cNvSpPr>
          <p:nvPr>
            <p:ph sz="quarter" idx="14"/>
          </p:nvPr>
        </p:nvSpPr>
        <p:spPr/>
        <p:txBody>
          <a:bodyPr/>
          <a:lstStyle/>
          <a:p>
            <a:r>
              <a:rPr lang="en-US" altLang="en-US" dirty="0"/>
              <a:t>Putting together the various parts to form a variety of terms to convey the necessary information</a:t>
            </a:r>
          </a:p>
          <a:p>
            <a:r>
              <a:rPr lang="en-US" altLang="en-US" dirty="0"/>
              <a:t>Begins with knowing the meaning of the various parts in order to select the	correct ones</a:t>
            </a:r>
          </a:p>
          <a:p>
            <a:r>
              <a:rPr lang="en-US" altLang="en-US" dirty="0"/>
              <a:t>Always remember the rules regarding the location of each word part</a:t>
            </a:r>
          </a:p>
        </p:txBody>
      </p:sp>
      <p:sp>
        <p:nvSpPr>
          <p:cNvPr id="2867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B0F34A4-DBA6-4192-A85D-C617347CF440}" type="slidenum">
              <a:rPr lang="en-US" altLang="en-US" smtClean="0"/>
              <a:pPr/>
              <a:t>29</a:t>
            </a:fld>
            <a:endParaRPr lang="en-US" altLang="en-US"/>
          </a:p>
        </p:txBody>
      </p:sp>
    </p:spTree>
    <p:extLst>
      <p:ext uri="{BB962C8B-B14F-4D97-AF65-F5344CB8AC3E}">
        <p14:creationId xmlns:p14="http://schemas.microsoft.com/office/powerpoint/2010/main" val="3708202980"/>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r>
              <a:rPr lang="en-US" altLang="en-US"/>
              <a:t>Interpreting Medical Terms </a:t>
            </a:r>
          </a:p>
        </p:txBody>
      </p:sp>
      <p:sp>
        <p:nvSpPr>
          <p:cNvPr id="29699" name="Rectangle 1027"/>
          <p:cNvSpPr>
            <a:spLocks noGrp="1" noChangeArrowheads="1"/>
          </p:cNvSpPr>
          <p:nvPr>
            <p:ph sz="quarter" idx="14"/>
          </p:nvPr>
        </p:nvSpPr>
        <p:spPr/>
        <p:txBody>
          <a:bodyPr/>
          <a:lstStyle/>
          <a:p>
            <a:r>
              <a:rPr lang="en-US" altLang="en-US"/>
              <a:t>Term to be translated</a:t>
            </a:r>
          </a:p>
          <a:p>
            <a:pPr lvl="1"/>
            <a:r>
              <a:rPr lang="en-US" altLang="en-US"/>
              <a:t>echocardiogram</a:t>
            </a:r>
          </a:p>
          <a:p>
            <a:r>
              <a:rPr lang="en-US" altLang="en-US"/>
              <a:t>Divide the term into its word parts</a:t>
            </a:r>
          </a:p>
          <a:p>
            <a:pPr lvl="1"/>
            <a:r>
              <a:rPr lang="en-US" altLang="en-US"/>
              <a:t>echo / cardi / o / gram</a:t>
            </a:r>
            <a:endParaRPr lang="en-US" altLang="en-US" dirty="0"/>
          </a:p>
        </p:txBody>
      </p:sp>
      <p:sp>
        <p:nvSpPr>
          <p:cNvPr id="29700"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CDEEFC2-1B46-44C7-9C01-F7FD8DF9A252}" type="slidenum">
              <a:rPr lang="en-US" altLang="en-US" smtClean="0"/>
              <a:pPr/>
              <a:t>30</a:t>
            </a:fld>
            <a:endParaRPr lang="en-US" altLang="en-US"/>
          </a:p>
        </p:txBody>
      </p:sp>
    </p:spTree>
    <p:extLst>
      <p:ext uri="{BB962C8B-B14F-4D97-AF65-F5344CB8AC3E}">
        <p14:creationId xmlns:p14="http://schemas.microsoft.com/office/powerpoint/2010/main" val="8855204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26"/>
          <p:cNvSpPr>
            <a:spLocks noGrp="1" noChangeArrowheads="1"/>
          </p:cNvSpPr>
          <p:nvPr>
            <p:ph type="title"/>
          </p:nvPr>
        </p:nvSpPr>
        <p:spPr/>
        <p:txBody>
          <a:bodyPr/>
          <a:lstStyle/>
          <a:p>
            <a:r>
              <a:rPr lang="en-US" altLang="en-US" dirty="0"/>
              <a:t>Interpreting Medical Terms 2</a:t>
            </a:r>
          </a:p>
        </p:txBody>
      </p:sp>
      <p:sp>
        <p:nvSpPr>
          <p:cNvPr id="30723" name="Rectangle 1027"/>
          <p:cNvSpPr>
            <a:spLocks noGrp="1" noChangeArrowheads="1"/>
          </p:cNvSpPr>
          <p:nvPr>
            <p:ph sz="quarter" idx="14"/>
          </p:nvPr>
        </p:nvSpPr>
        <p:spPr/>
        <p:txBody>
          <a:bodyPr/>
          <a:lstStyle/>
          <a:p>
            <a:r>
              <a:rPr lang="en-US" altLang="en-US"/>
              <a:t>Define each word part</a:t>
            </a:r>
          </a:p>
          <a:p>
            <a:pPr lvl="1"/>
            <a:r>
              <a:rPr lang="en-US" altLang="en-US"/>
              <a:t>echo	=  using ultrasonic waves</a:t>
            </a:r>
          </a:p>
          <a:p>
            <a:pPr lvl="1"/>
            <a:r>
              <a:rPr lang="en-US" altLang="en-US"/>
              <a:t>cardi	=  heart</a:t>
            </a:r>
          </a:p>
          <a:p>
            <a:pPr lvl="1"/>
            <a:r>
              <a:rPr lang="en-US" altLang="en-US"/>
              <a:t>o	=  combining vowel, no meaning</a:t>
            </a:r>
          </a:p>
          <a:p>
            <a:pPr lvl="1"/>
            <a:r>
              <a:rPr lang="en-US" altLang="en-US"/>
              <a:t>gram	=  recording</a:t>
            </a:r>
          </a:p>
          <a:p>
            <a:r>
              <a:rPr lang="en-US" altLang="en-US"/>
              <a:t>Combine the meanings of the word parts</a:t>
            </a:r>
          </a:p>
          <a:p>
            <a:pPr lvl="1"/>
            <a:r>
              <a:rPr lang="en-US" altLang="en-US"/>
              <a:t>Recording of a heart test using ultrasonic waves</a:t>
            </a:r>
            <a:endParaRPr lang="en-US" altLang="en-US" dirty="0"/>
          </a:p>
        </p:txBody>
      </p:sp>
      <p:sp>
        <p:nvSpPr>
          <p:cNvPr id="30724"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F3DBCC6-2682-472A-9FCD-3759ADE0A1D9}" type="slidenum">
              <a:rPr lang="en-US" altLang="en-US" smtClean="0"/>
              <a:pPr/>
              <a:t>31</a:t>
            </a:fld>
            <a:endParaRPr lang="en-US" altLang="en-US"/>
          </a:p>
        </p:txBody>
      </p:sp>
    </p:spTree>
    <p:extLst>
      <p:ext uri="{BB962C8B-B14F-4D97-AF65-F5344CB8AC3E}">
        <p14:creationId xmlns:p14="http://schemas.microsoft.com/office/powerpoint/2010/main" val="169523252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a:t>Singular and Plural Endings</a:t>
            </a:r>
          </a:p>
        </p:txBody>
      </p:sp>
      <p:sp>
        <p:nvSpPr>
          <p:cNvPr id="31747" name="Rectangle 3"/>
          <p:cNvSpPr>
            <a:spLocks noGrp="1" noChangeArrowheads="1"/>
          </p:cNvSpPr>
          <p:nvPr>
            <p:ph sz="quarter" idx="14"/>
          </p:nvPr>
        </p:nvSpPr>
        <p:spPr/>
        <p:txBody>
          <a:bodyPr/>
          <a:lstStyle/>
          <a:p>
            <a:r>
              <a:rPr lang="en-US" altLang="en-US"/>
              <a:t>Many medical terms come from Greek or Latin words</a:t>
            </a:r>
          </a:p>
          <a:p>
            <a:pPr lvl="1"/>
            <a:r>
              <a:rPr lang="en-US" altLang="en-US"/>
              <a:t>Rules for forming plurals are different from English</a:t>
            </a:r>
          </a:p>
          <a:p>
            <a:pPr lvl="2"/>
            <a:r>
              <a:rPr lang="en-US" altLang="en-US"/>
              <a:t>Plural of bacterium is bacteria (not bacteriums)</a:t>
            </a:r>
          </a:p>
          <a:p>
            <a:r>
              <a:rPr lang="en-US" altLang="en-US"/>
              <a:t>Other words use English rules</a:t>
            </a:r>
          </a:p>
          <a:p>
            <a:pPr lvl="1"/>
            <a:r>
              <a:rPr lang="en-US" altLang="en-US"/>
              <a:t>Plural of ventricle is ventricles</a:t>
            </a:r>
          </a:p>
        </p:txBody>
      </p:sp>
      <p:sp>
        <p:nvSpPr>
          <p:cNvPr id="31748"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7AC0EF-7F01-44A5-80C2-CD6AE3E2723B}" type="slidenum">
              <a:rPr lang="en-US" altLang="en-US" smtClean="0"/>
              <a:pPr/>
              <a:t>32</a:t>
            </a:fld>
            <a:endParaRPr lang="en-US" altLang="en-US"/>
          </a:p>
        </p:txBody>
      </p:sp>
    </p:spTree>
    <p:extLst>
      <p:ext uri="{BB962C8B-B14F-4D97-AF65-F5344CB8AC3E}">
        <p14:creationId xmlns:p14="http://schemas.microsoft.com/office/powerpoint/2010/main" val="243754889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ltLang="en-US"/>
              <a:t>General Rules for Plurals</a:t>
            </a:r>
          </a:p>
        </p:txBody>
      </p:sp>
      <p:graphicFrame>
        <p:nvGraphicFramePr>
          <p:cNvPr id="9" name="Content Placeholder 8" descr="Table of endings and plurals"/>
          <p:cNvGraphicFramePr>
            <a:graphicFrameLocks noGrp="1"/>
          </p:cNvGraphicFramePr>
          <p:nvPr>
            <p:ph sz="quarter" idx="14"/>
            <p:extLst/>
          </p:nvPr>
        </p:nvGraphicFramePr>
        <p:xfrm>
          <a:off x="457200" y="1600200"/>
          <a:ext cx="8229600" cy="4068767"/>
        </p:xfrm>
        <a:graphic>
          <a:graphicData uri="http://schemas.openxmlformats.org/drawingml/2006/table">
            <a:tbl>
              <a:tblPr firstRow="1" bandRow="1">
                <a:tableStyleId>{2D5ABB26-0587-4C30-8999-92F81FD0307C}</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07">
                <a:tc>
                  <a:txBody>
                    <a:bodyPr/>
                    <a:lstStyle/>
                    <a:p>
                      <a:pPr algn="ctr"/>
                      <a:r>
                        <a:rPr lang="en-US" sz="1800" dirty="0"/>
                        <a:t>Word</a:t>
                      </a:r>
                      <a:r>
                        <a:rPr lang="en-US" sz="1800" baseline="0" dirty="0"/>
                        <a:t> Ends In</a:t>
                      </a:r>
                      <a:endParaRPr lang="en-US" sz="1800" dirty="0"/>
                    </a:p>
                  </a:txBody>
                  <a:tcPr marL="98755" marR="98755" marT="45716" marB="45716"/>
                </a:tc>
                <a:tc>
                  <a:txBody>
                    <a:bodyPr/>
                    <a:lstStyle/>
                    <a:p>
                      <a:pPr algn="ctr"/>
                      <a:r>
                        <a:rPr lang="en-US" sz="1800" dirty="0"/>
                        <a:t>Singular</a:t>
                      </a:r>
                    </a:p>
                  </a:txBody>
                  <a:tcPr marL="98755" marR="98755" marT="45716" marB="45716"/>
                </a:tc>
                <a:tc>
                  <a:txBody>
                    <a:bodyPr/>
                    <a:lstStyle/>
                    <a:p>
                      <a:pPr algn="ctr"/>
                      <a:r>
                        <a:rPr lang="en-US" sz="1800" dirty="0"/>
                        <a:t>Plural</a:t>
                      </a:r>
                      <a:r>
                        <a:rPr lang="en-US" sz="1800" baseline="0" dirty="0"/>
                        <a:t> </a:t>
                      </a:r>
                      <a:endParaRPr lang="en-US" sz="1800" dirty="0"/>
                    </a:p>
                  </a:txBody>
                  <a:tcPr marL="98755" marR="98755" marT="45716" marB="45716"/>
                </a:tc>
                <a:extLst>
                  <a:ext uri="{0D108BD9-81ED-4DB2-BD59-A6C34878D82A}">
                    <a16:rowId xmlns:a16="http://schemas.microsoft.com/office/drawing/2014/main" val="10000"/>
                  </a:ext>
                </a:extLst>
              </a:tr>
              <a:tr h="37080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–a</a:t>
                      </a:r>
                    </a:p>
                  </a:txBody>
                  <a:tcPr marL="98755" marR="98755" marT="45716" marB="45716"/>
                </a:tc>
                <a:tc>
                  <a:txBody>
                    <a:bodyPr/>
                    <a:lstStyle/>
                    <a:p>
                      <a:pPr marL="342900" indent="-342900" algn="ctr" eaLnBrk="1" hangingPunct="1">
                        <a:spcBef>
                          <a:spcPct val="20000"/>
                        </a:spcBef>
                        <a:buClr>
                          <a:srgbClr val="996666"/>
                        </a:buClr>
                        <a:buSzPct val="130000"/>
                        <a:buFontTx/>
                        <a:buNone/>
                      </a:pPr>
                      <a:r>
                        <a:rPr lang="en-US" sz="1800" dirty="0"/>
                        <a:t>vertebra</a:t>
                      </a:r>
                    </a:p>
                  </a:txBody>
                  <a:tcPr marL="98755" marR="98755" marT="45716" marB="45716"/>
                </a:tc>
                <a:tc>
                  <a:txBody>
                    <a:bodyPr/>
                    <a:lstStyle/>
                    <a:p>
                      <a:pPr algn="ctr" eaLnBrk="1" hangingPunct="1">
                        <a:buFontTx/>
                        <a:buNone/>
                      </a:pPr>
                      <a:r>
                        <a:rPr lang="en-US" sz="1800" dirty="0"/>
                        <a:t>vertebrae</a:t>
                      </a:r>
                    </a:p>
                  </a:txBody>
                  <a:tcPr marL="98755" marR="98755" marT="45716" marB="45716"/>
                </a:tc>
                <a:extLst>
                  <a:ext uri="{0D108BD9-81ED-4DB2-BD59-A6C34878D82A}">
                    <a16:rowId xmlns:a16="http://schemas.microsoft.com/office/drawing/2014/main" val="10001"/>
                  </a:ext>
                </a:extLst>
              </a:tr>
              <a:tr h="365752">
                <a:tc>
                  <a:txBody>
                    <a:bodyPr/>
                    <a:lstStyle/>
                    <a:p>
                      <a:pPr algn="ctr"/>
                      <a:r>
                        <a:rPr lang="en-US" sz="1800" dirty="0"/>
                        <a:t>-ax</a:t>
                      </a:r>
                    </a:p>
                  </a:txBody>
                  <a:tcPr marL="98755" marR="98755" marT="45716" marB="45716"/>
                </a:tc>
                <a:tc>
                  <a:txBody>
                    <a:bodyPr/>
                    <a:lstStyle/>
                    <a:p>
                      <a:pPr algn="ctr">
                        <a:buFontTx/>
                        <a:buNone/>
                      </a:pPr>
                      <a:r>
                        <a:rPr lang="en-US" sz="1800" dirty="0"/>
                        <a:t>thorax</a:t>
                      </a:r>
                    </a:p>
                  </a:txBody>
                  <a:tcPr marL="98755" marR="98755" marT="45716" marB="45716"/>
                </a:tc>
                <a:tc>
                  <a:txBody>
                    <a:bodyPr/>
                    <a:lstStyle/>
                    <a:p>
                      <a:pPr algn="ctr" eaLnBrk="1" hangingPunct="1">
                        <a:buFontTx/>
                        <a:buNone/>
                      </a:pPr>
                      <a:r>
                        <a:rPr lang="en-US" sz="1800" dirty="0"/>
                        <a:t>thoraces</a:t>
                      </a:r>
                    </a:p>
                  </a:txBody>
                  <a:tcPr marL="98755" marR="98755" marT="45716" marB="45716"/>
                </a:tc>
                <a:extLst>
                  <a:ext uri="{0D108BD9-81ED-4DB2-BD59-A6C34878D82A}">
                    <a16:rowId xmlns:a16="http://schemas.microsoft.com/office/drawing/2014/main" val="10002"/>
                  </a:ext>
                </a:extLst>
              </a:tr>
              <a:tr h="370807">
                <a:tc>
                  <a:txBody>
                    <a:bodyPr/>
                    <a:lstStyle/>
                    <a:p>
                      <a:pPr algn="ctr"/>
                      <a:r>
                        <a:rPr lang="en-US" sz="1800" dirty="0"/>
                        <a:t>-ex or</a:t>
                      </a:r>
                      <a:r>
                        <a:rPr lang="en-US" sz="1800" baseline="0" dirty="0"/>
                        <a:t> -ix</a:t>
                      </a:r>
                      <a:endParaRPr lang="en-US" sz="1800" dirty="0"/>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appendix</a:t>
                      </a:r>
                    </a:p>
                  </a:txBody>
                  <a:tcPr marL="98755" marR="98755" marT="45716" marB="45716"/>
                </a:tc>
                <a:tc>
                  <a:txBody>
                    <a:bodyPr/>
                    <a:lstStyle/>
                    <a:p>
                      <a:pPr algn="ctr" eaLnBrk="1" hangingPunct="1">
                        <a:buFontTx/>
                        <a:buNone/>
                      </a:pPr>
                      <a:r>
                        <a:rPr lang="en-US" sz="1800" dirty="0"/>
                        <a:t>appendices</a:t>
                      </a:r>
                    </a:p>
                  </a:txBody>
                  <a:tcPr marL="98755" marR="98755" marT="45716" marB="45716"/>
                </a:tc>
                <a:extLst>
                  <a:ext uri="{0D108BD9-81ED-4DB2-BD59-A6C34878D82A}">
                    <a16:rowId xmlns:a16="http://schemas.microsoft.com/office/drawing/2014/main" val="10003"/>
                  </a:ext>
                </a:extLst>
              </a:tr>
              <a:tr h="370807">
                <a:tc>
                  <a:txBody>
                    <a:bodyPr/>
                    <a:lstStyle/>
                    <a:p>
                      <a:pPr algn="ctr"/>
                      <a:r>
                        <a:rPr lang="en-US" sz="1800" dirty="0"/>
                        <a:t>-is</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metastasis</a:t>
                      </a:r>
                    </a:p>
                  </a:txBody>
                  <a:tcPr marL="98755" marR="98755" marT="45716" marB="45716"/>
                </a:tc>
                <a:tc>
                  <a:txBody>
                    <a:bodyPr/>
                    <a:lstStyle/>
                    <a:p>
                      <a:pPr algn="ctr" eaLnBrk="1" hangingPunct="1">
                        <a:buFontTx/>
                        <a:buNone/>
                      </a:pPr>
                      <a:r>
                        <a:rPr lang="en-US" sz="1800" dirty="0"/>
                        <a:t>metastases</a:t>
                      </a:r>
                    </a:p>
                  </a:txBody>
                  <a:tcPr marL="98755" marR="98755" marT="45716" marB="45716"/>
                </a:tc>
                <a:extLst>
                  <a:ext uri="{0D108BD9-81ED-4DB2-BD59-A6C34878D82A}">
                    <a16:rowId xmlns:a16="http://schemas.microsoft.com/office/drawing/2014/main" val="10004"/>
                  </a:ext>
                </a:extLst>
              </a:tr>
              <a:tr h="370807">
                <a:tc>
                  <a:txBody>
                    <a:bodyPr/>
                    <a:lstStyle/>
                    <a:p>
                      <a:pPr algn="ctr"/>
                      <a:r>
                        <a:rPr lang="en-US" sz="1800" dirty="0"/>
                        <a:t>-ma</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sarcoma</a:t>
                      </a:r>
                    </a:p>
                  </a:txBody>
                  <a:tcPr marL="98755" marR="98755" marT="45716" marB="45716"/>
                </a:tc>
                <a:tc>
                  <a:txBody>
                    <a:bodyPr/>
                    <a:lstStyle/>
                    <a:p>
                      <a:pPr algn="ctr" eaLnBrk="1" hangingPunct="1">
                        <a:buFontTx/>
                        <a:buNone/>
                      </a:pPr>
                      <a:r>
                        <a:rPr lang="en-US" sz="1800" dirty="0"/>
                        <a:t>sarcomata</a:t>
                      </a:r>
                    </a:p>
                  </a:txBody>
                  <a:tcPr marL="98755" marR="98755" marT="45716" marB="45716"/>
                </a:tc>
                <a:extLst>
                  <a:ext uri="{0D108BD9-81ED-4DB2-BD59-A6C34878D82A}">
                    <a16:rowId xmlns:a16="http://schemas.microsoft.com/office/drawing/2014/main" val="10005"/>
                  </a:ext>
                </a:extLst>
              </a:tr>
              <a:tr h="370807">
                <a:tc>
                  <a:txBody>
                    <a:bodyPr/>
                    <a:lstStyle/>
                    <a:p>
                      <a:pPr algn="ctr"/>
                      <a:r>
                        <a:rPr lang="en-US" sz="1800" dirty="0"/>
                        <a:t>-nx</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phalanx</a:t>
                      </a:r>
                    </a:p>
                  </a:txBody>
                  <a:tcPr marL="98755" marR="98755" marT="45716" marB="45716"/>
                </a:tc>
                <a:tc>
                  <a:txBody>
                    <a:bodyPr/>
                    <a:lstStyle/>
                    <a:p>
                      <a:pPr algn="ctr" eaLnBrk="1" hangingPunct="1">
                        <a:buFontTx/>
                        <a:buNone/>
                      </a:pPr>
                      <a:r>
                        <a:rPr lang="en-US" sz="1800" dirty="0"/>
                        <a:t>phalanges</a:t>
                      </a:r>
                    </a:p>
                  </a:txBody>
                  <a:tcPr marL="98755" marR="98755" marT="45716" marB="45716"/>
                </a:tc>
                <a:extLst>
                  <a:ext uri="{0D108BD9-81ED-4DB2-BD59-A6C34878D82A}">
                    <a16:rowId xmlns:a16="http://schemas.microsoft.com/office/drawing/2014/main" val="10006"/>
                  </a:ext>
                </a:extLst>
              </a:tr>
              <a:tr h="370807">
                <a:tc>
                  <a:txBody>
                    <a:bodyPr/>
                    <a:lstStyle/>
                    <a:p>
                      <a:pPr algn="ctr"/>
                      <a:r>
                        <a:rPr lang="en-US" sz="1800" dirty="0"/>
                        <a:t>-on</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ganglion</a:t>
                      </a:r>
                    </a:p>
                  </a:txBody>
                  <a:tcPr marL="98755" marR="98755" marT="45716" marB="45716"/>
                </a:tc>
                <a:tc>
                  <a:txBody>
                    <a:bodyPr/>
                    <a:lstStyle/>
                    <a:p>
                      <a:pPr algn="ctr" eaLnBrk="1" hangingPunct="1">
                        <a:buFontTx/>
                        <a:buNone/>
                      </a:pPr>
                      <a:r>
                        <a:rPr lang="en-US" sz="1800" dirty="0"/>
                        <a:t>ganglia</a:t>
                      </a:r>
                    </a:p>
                  </a:txBody>
                  <a:tcPr marL="98755" marR="98755" marT="45716" marB="45716"/>
                </a:tc>
                <a:extLst>
                  <a:ext uri="{0D108BD9-81ED-4DB2-BD59-A6C34878D82A}">
                    <a16:rowId xmlns:a16="http://schemas.microsoft.com/office/drawing/2014/main" val="10007"/>
                  </a:ext>
                </a:extLst>
              </a:tr>
              <a:tr h="370807">
                <a:tc>
                  <a:txBody>
                    <a:bodyPr/>
                    <a:lstStyle/>
                    <a:p>
                      <a:pPr algn="ctr"/>
                      <a:r>
                        <a:rPr lang="en-US" sz="1800" dirty="0"/>
                        <a:t>-us</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nucleus</a:t>
                      </a:r>
                    </a:p>
                  </a:txBody>
                  <a:tcPr marL="98755" marR="98755" marT="45716" marB="45716"/>
                </a:tc>
                <a:tc>
                  <a:txBody>
                    <a:bodyPr/>
                    <a:lstStyle/>
                    <a:p>
                      <a:pPr algn="ctr" eaLnBrk="1" hangingPunct="1">
                        <a:buFontTx/>
                        <a:buNone/>
                      </a:pPr>
                      <a:r>
                        <a:rPr lang="en-US" sz="1800" dirty="0"/>
                        <a:t>nuclei</a:t>
                      </a:r>
                    </a:p>
                  </a:txBody>
                  <a:tcPr marL="98755" marR="98755" marT="45716" marB="45716"/>
                </a:tc>
                <a:extLst>
                  <a:ext uri="{0D108BD9-81ED-4DB2-BD59-A6C34878D82A}">
                    <a16:rowId xmlns:a16="http://schemas.microsoft.com/office/drawing/2014/main" val="10008"/>
                  </a:ext>
                </a:extLst>
              </a:tr>
              <a:tr h="370807">
                <a:tc>
                  <a:txBody>
                    <a:bodyPr/>
                    <a:lstStyle/>
                    <a:p>
                      <a:pPr algn="ctr"/>
                      <a:r>
                        <a:rPr lang="en-US" sz="1800" dirty="0"/>
                        <a:t>-um</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ovum</a:t>
                      </a:r>
                    </a:p>
                  </a:txBody>
                  <a:tcPr marL="98755" marR="98755" marT="45716" marB="45716"/>
                </a:tc>
                <a:tc>
                  <a:txBody>
                    <a:bodyPr/>
                    <a:lstStyle/>
                    <a:p>
                      <a:pPr algn="ctr" eaLnBrk="1" hangingPunct="1">
                        <a:buFontTx/>
                        <a:buNone/>
                      </a:pPr>
                      <a:r>
                        <a:rPr lang="en-US" sz="1800" dirty="0"/>
                        <a:t>ova</a:t>
                      </a:r>
                    </a:p>
                  </a:txBody>
                  <a:tcPr marL="98755" marR="98755" marT="45716" marB="45716"/>
                </a:tc>
                <a:extLst>
                  <a:ext uri="{0D108BD9-81ED-4DB2-BD59-A6C34878D82A}">
                    <a16:rowId xmlns:a16="http://schemas.microsoft.com/office/drawing/2014/main" val="10009"/>
                  </a:ext>
                </a:extLst>
              </a:tr>
              <a:tr h="365752">
                <a:tc>
                  <a:txBody>
                    <a:bodyPr/>
                    <a:lstStyle/>
                    <a:p>
                      <a:pPr algn="ctr"/>
                      <a:r>
                        <a:rPr lang="en-US" sz="1800" dirty="0"/>
                        <a:t>-y</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biopsy</a:t>
                      </a:r>
                    </a:p>
                  </a:txBody>
                  <a:tcPr marL="98755" marR="98755" marT="45716" marB="45716"/>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t>biopsies</a:t>
                      </a:r>
                    </a:p>
                  </a:txBody>
                  <a:tcPr marL="98755" marR="98755" marT="45716" marB="45716"/>
                </a:tc>
                <a:extLst>
                  <a:ext uri="{0D108BD9-81ED-4DB2-BD59-A6C34878D82A}">
                    <a16:rowId xmlns:a16="http://schemas.microsoft.com/office/drawing/2014/main" val="10010"/>
                  </a:ext>
                </a:extLst>
              </a:tr>
            </a:tbl>
          </a:graphicData>
        </a:graphic>
      </p:graphicFrame>
      <p:sp>
        <p:nvSpPr>
          <p:cNvPr id="32805" name="Slide Number Placeholder 6"/>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AB228E-4637-4A3E-829F-BDA107EE7C9E}" type="slidenum">
              <a:rPr lang="en-US" altLang="en-US" smtClean="0"/>
              <a:pPr/>
              <a:t>33</a:t>
            </a:fld>
            <a:endParaRPr lang="en-US" altLang="en-US"/>
          </a:p>
        </p:txBody>
      </p:sp>
    </p:spTree>
    <p:extLst>
      <p:ext uri="{BB962C8B-B14F-4D97-AF65-F5344CB8AC3E}">
        <p14:creationId xmlns:p14="http://schemas.microsoft.com/office/powerpoint/2010/main" val="310503936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a:t>Abbreviations</a:t>
            </a:r>
          </a:p>
        </p:txBody>
      </p:sp>
      <p:sp>
        <p:nvSpPr>
          <p:cNvPr id="33795" name="Rectangle 3"/>
          <p:cNvSpPr>
            <a:spLocks noGrp="1" noChangeArrowheads="1"/>
          </p:cNvSpPr>
          <p:nvPr>
            <p:ph sz="quarter" idx="14"/>
          </p:nvPr>
        </p:nvSpPr>
        <p:spPr/>
        <p:txBody>
          <a:bodyPr/>
          <a:lstStyle/>
          <a:p>
            <a:r>
              <a:rPr lang="en-US" altLang="en-US"/>
              <a:t>Commonly used to save time</a:t>
            </a:r>
          </a:p>
          <a:p>
            <a:r>
              <a:rPr lang="en-US" altLang="en-US"/>
              <a:t>Can be confusing</a:t>
            </a:r>
          </a:p>
          <a:p>
            <a:r>
              <a:rPr lang="en-US" altLang="en-US"/>
              <a:t>If you are concerned about confusion, spell out the term</a:t>
            </a:r>
          </a:p>
          <a:p>
            <a:r>
              <a:rPr lang="en-US" altLang="en-US"/>
              <a:t>Do not use your own personal abbreviations</a:t>
            </a:r>
          </a:p>
        </p:txBody>
      </p:sp>
      <p:sp>
        <p:nvSpPr>
          <p:cNvPr id="33796" name="Slide Number Placeholder 4"/>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2EB1738-0764-4F56-BB41-F31978EFCC7A}" type="slidenum">
              <a:rPr lang="en-US" altLang="en-US" smtClean="0"/>
              <a:pPr/>
              <a:t>34</a:t>
            </a:fld>
            <a:endParaRPr lang="en-US" altLang="en-US"/>
          </a:p>
        </p:txBody>
      </p:sp>
    </p:spTree>
    <p:extLst>
      <p:ext uri="{BB962C8B-B14F-4D97-AF65-F5344CB8AC3E}">
        <p14:creationId xmlns:p14="http://schemas.microsoft.com/office/powerpoint/2010/main" val="299227459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a:t>Understanding Medical Words</a:t>
            </a:r>
            <a:br>
              <a:rPr lang="en-US" altLang="en-US"/>
            </a:br>
            <a:r>
              <a:rPr lang="en-US" altLang="en-US"/>
              <a:t>Summary – Prefixes and Suffixes</a:t>
            </a:r>
          </a:p>
        </p:txBody>
      </p:sp>
      <p:sp>
        <p:nvSpPr>
          <p:cNvPr id="34819" name="Text Placeholder 3"/>
          <p:cNvSpPr>
            <a:spLocks noGrp="1"/>
          </p:cNvSpPr>
          <p:nvPr>
            <p:ph type="body" sz="quarter" idx="11"/>
          </p:nvPr>
        </p:nvSpPr>
        <p:spPr/>
        <p:txBody>
          <a:bodyPr/>
          <a:lstStyle/>
          <a:p>
            <a:r>
              <a:rPr lang="en-US" altLang="en-US" dirty="0"/>
              <a:t>Common prefixes and suffixes</a:t>
            </a:r>
          </a:p>
          <a:p>
            <a:r>
              <a:rPr lang="en-US" altLang="en-US" dirty="0"/>
              <a:t>Word building</a:t>
            </a:r>
          </a:p>
          <a:p>
            <a:r>
              <a:rPr lang="en-US" altLang="en-US" dirty="0"/>
              <a:t>Singular and Plural endings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3BB67A5-A3FD-4217-B475-C0E10B7AD3E6}" type="slidenum">
              <a:rPr lang="en-US" altLang="en-US" smtClean="0"/>
              <a:pPr/>
              <a:t>35</a:t>
            </a:fld>
            <a:endParaRPr lang="en-US" altLang="en-US"/>
          </a:p>
        </p:txBody>
      </p:sp>
    </p:spTree>
    <p:extLst>
      <p:ext uri="{BB962C8B-B14F-4D97-AF65-F5344CB8AC3E}">
        <p14:creationId xmlns:p14="http://schemas.microsoft.com/office/powerpoint/2010/main" val="37264778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Understanding Medical Words </a:t>
            </a:r>
            <a:br>
              <a:rPr lang="en-US" altLang="en-US"/>
            </a:br>
            <a:r>
              <a:rPr lang="en-US" altLang="en-US"/>
              <a:t>References – Lecture b</a:t>
            </a:r>
          </a:p>
        </p:txBody>
      </p:sp>
      <p:sp>
        <p:nvSpPr>
          <p:cNvPr id="3" name="Content Placeholder 2"/>
          <p:cNvSpPr>
            <a:spLocks noGrp="1"/>
          </p:cNvSpPr>
          <p:nvPr>
            <p:ph type="body" sz="quarter" idx="16"/>
          </p:nvPr>
        </p:nvSpPr>
        <p:spPr/>
        <p:txBody>
          <a:bodyPr/>
          <a:lstStyle/>
          <a:p>
            <a:r>
              <a:rPr lang="en-US" dirty="0"/>
              <a:t>References </a:t>
            </a:r>
          </a:p>
          <a:p>
            <a:pPr lvl="1"/>
            <a:r>
              <a:rPr lang="en-US" dirty="0">
                <a:hlinkClick r:id="rId3"/>
              </a:rPr>
              <a:t>Understanding medical words:  a tutorial from the National Library of Medicine </a:t>
            </a:r>
            <a:r>
              <a:rPr lang="en-US" dirty="0"/>
              <a:t>[Internet]. 2011 Nov 27.</a:t>
            </a:r>
          </a:p>
        </p:txBody>
      </p:sp>
      <p:sp>
        <p:nvSpPr>
          <p:cNvPr id="9" name="Text Placeholder 8"/>
          <p:cNvSpPr>
            <a:spLocks noGrp="1"/>
          </p:cNvSpPr>
          <p:nvPr>
            <p:ph type="body" sz="quarter" idx="20"/>
          </p:nvPr>
        </p:nvSpPr>
        <p:spPr/>
        <p:txBody>
          <a:bodyPr/>
          <a:lstStyle/>
          <a:p>
            <a:endParaRPr lang="en-US"/>
          </a:p>
        </p:txBody>
      </p:sp>
      <p:sp>
        <p:nvSpPr>
          <p:cNvPr id="10" name="Text Placeholder 9"/>
          <p:cNvSpPr>
            <a:spLocks noGrp="1"/>
          </p:cNvSpPr>
          <p:nvPr>
            <p:ph type="body" sz="quarter" idx="21"/>
          </p:nvPr>
        </p:nvSpPr>
        <p:spPr/>
        <p:txBody>
          <a:bodyPr/>
          <a:lstStyle/>
          <a:p>
            <a:endParaRPr lang="en-US"/>
          </a:p>
        </p:txBody>
      </p:sp>
      <p:sp>
        <p:nvSpPr>
          <p:cNvPr id="4" name="Slide Number Placeholder 3"/>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4EE0A54-4F9A-4CF3-B123-93A4B26851E5}" type="slidenum">
              <a:rPr lang="en-US" altLang="en-US" smtClean="0"/>
              <a:pPr/>
              <a:t>36</a:t>
            </a:fld>
            <a:endParaRPr lang="en-US" altLang="en-US"/>
          </a:p>
        </p:txBody>
      </p:sp>
    </p:spTree>
    <p:extLst>
      <p:ext uri="{BB962C8B-B14F-4D97-AF65-F5344CB8AC3E}">
        <p14:creationId xmlns:p14="http://schemas.microsoft.com/office/powerpoint/2010/main" val="3000204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Terminology in Healthcare and Public Health Settings </a:t>
            </a:r>
            <a:br>
              <a:rPr lang="en-US" dirty="0"/>
            </a:br>
            <a:r>
              <a:rPr lang="en-US" dirty="0"/>
              <a:t>Understanding Medical Words Lecture b</a:t>
            </a:r>
          </a:p>
        </p:txBody>
      </p:sp>
      <p:sp>
        <p:nvSpPr>
          <p:cNvPr id="3" name="Content Placeholder 2"/>
          <p:cNvSpPr>
            <a:spLocks noGrp="1"/>
          </p:cNvSpPr>
          <p:nvPr>
            <p:ph sz="quarter" idx="14"/>
          </p:nvPr>
        </p:nvSpPr>
        <p:spPr/>
        <p:txBody>
          <a:bodyPr/>
          <a:lstStyle/>
          <a:p>
            <a:r>
              <a:rPr lang="en-US" dirty="0"/>
              <a:t>This material was developed by the University of Alabama at Birmingham, funded by the Department of Health and Human Services, Office of the National Coordinator for Health Information Technology under Award Number 90WT0007.</a:t>
            </a:r>
          </a:p>
        </p:txBody>
      </p:sp>
      <p:sp>
        <p:nvSpPr>
          <p:cNvPr id="4" name="Slide Number Placeholder 3"/>
          <p:cNvSpPr>
            <a:spLocks noGrp="1"/>
          </p:cNvSpPr>
          <p:nvPr>
            <p:ph type="sldNum" sz="quarter" idx="4"/>
          </p:nvPr>
        </p:nvSpPr>
        <p:spPr/>
        <p:txBody>
          <a:bodyPr/>
          <a:lstStyle/>
          <a:p>
            <a:fld id="{F3BF8891-5E06-46C2-89A4-6DB85D39BA35}" type="slidenum">
              <a:rPr lang="en-US" smtClean="0"/>
              <a:pPr/>
              <a:t>37</a:t>
            </a:fld>
            <a:endParaRPr lang="en-US" dirty="0"/>
          </a:p>
        </p:txBody>
      </p:sp>
    </p:spTree>
    <p:extLst>
      <p:ext uri="{BB962C8B-B14F-4D97-AF65-F5344CB8AC3E}">
        <p14:creationId xmlns:p14="http://schemas.microsoft.com/office/powerpoint/2010/main" val="3300837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Terminology in Healthcare and Public Health Settings</a:t>
            </a:r>
          </a:p>
        </p:txBody>
      </p:sp>
      <p:sp>
        <p:nvSpPr>
          <p:cNvPr id="16387" name="Text Placeholder 2"/>
          <p:cNvSpPr>
            <a:spLocks noGrp="1"/>
          </p:cNvSpPr>
          <p:nvPr>
            <p:ph type="body" sz="half" idx="2"/>
          </p:nvPr>
        </p:nvSpPr>
        <p:spPr/>
        <p:txBody>
          <a:bodyPr/>
          <a:lstStyle/>
          <a:p>
            <a:r>
              <a:rPr lang="en-US" altLang="en-US"/>
              <a:t>Understanding Medical Words</a:t>
            </a:r>
          </a:p>
        </p:txBody>
      </p:sp>
      <p:sp>
        <p:nvSpPr>
          <p:cNvPr id="16388" name="Text Placeholder 3"/>
          <p:cNvSpPr>
            <a:spLocks noGrp="1"/>
          </p:cNvSpPr>
          <p:nvPr>
            <p:ph type="body" sz="quarter" idx="11"/>
          </p:nvPr>
        </p:nvSpPr>
        <p:spPr/>
        <p:txBody>
          <a:bodyPr/>
          <a:lstStyle/>
          <a:p>
            <a:r>
              <a:rPr lang="en-US" altLang="en-US"/>
              <a:t>Lecture c Body Organization</a:t>
            </a:r>
          </a:p>
        </p:txBody>
      </p:sp>
      <p:sp>
        <p:nvSpPr>
          <p:cNvPr id="16389" name="Text Placeholder 4"/>
          <p:cNvSpPr>
            <a:spLocks noGrp="1"/>
          </p:cNvSpPr>
          <p:nvPr>
            <p:ph type="body" sz="quarter" idx="12"/>
          </p:nvPr>
        </p:nvSpPr>
        <p:spPr/>
        <p:txBody>
          <a:bodyPr/>
          <a:lstStyle/>
          <a:p>
            <a:r>
              <a:rPr lang="en-US"/>
              <a:t>This material (Comp 3 Unit 1) was developed by the University of Alabama at Birmingham, funded by the Department of Health and Human Services, Office of the National Coordinator for Health Information Technology under Award Number 90WT0007. </a:t>
            </a:r>
          </a:p>
          <a:p>
            <a:r>
              <a:rPr lang="en-US"/>
              <a:t>This work is licensed under the Creative Commons Attribution-NonCommercial-ShareAlike 4.0 International License. To view a copy of this license, visit </a:t>
            </a:r>
            <a:r>
              <a:rPr lang="en-US">
                <a:hlinkClick r:id="rId3"/>
              </a:rPr>
              <a:t>http://creativecommons.org</a:t>
            </a:r>
            <a:r>
              <a:rPr lang="en-US"/>
              <a:t>.</a:t>
            </a:r>
            <a:endParaRPr lang="en-US" dirty="0"/>
          </a:p>
        </p:txBody>
      </p:sp>
    </p:spTree>
    <p:extLst>
      <p:ext uri="{BB962C8B-B14F-4D97-AF65-F5344CB8AC3E}">
        <p14:creationId xmlns:p14="http://schemas.microsoft.com/office/powerpoint/2010/main" val="2666033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a:t>Understanding Medical Words</a:t>
            </a:r>
            <a:br>
              <a:rPr lang="en-US" altLang="en-US"/>
            </a:br>
            <a:r>
              <a:rPr lang="en-US" altLang="en-US"/>
              <a:t>Learning Objectives</a:t>
            </a:r>
          </a:p>
        </p:txBody>
      </p:sp>
      <p:sp>
        <p:nvSpPr>
          <p:cNvPr id="17411" name="Text Placeholder 3"/>
          <p:cNvSpPr>
            <a:spLocks noGrp="1"/>
          </p:cNvSpPr>
          <p:nvPr>
            <p:ph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800"/>
              <a:t>Discuss the four parts of medical terms</a:t>
            </a:r>
          </a:p>
          <a:p>
            <a:pPr eaLnBrk="1" hangingPunct="1"/>
            <a:r>
              <a:rPr lang="en-US" altLang="en-US" sz="2800"/>
              <a:t>Recognize word roots and combining forms</a:t>
            </a:r>
          </a:p>
          <a:p>
            <a:pPr eaLnBrk="1" hangingPunct="1"/>
            <a:r>
              <a:rPr lang="en-US" altLang="en-US" sz="2800"/>
              <a:t>Identify the most common prefixes and suffixes</a:t>
            </a:r>
          </a:p>
          <a:p>
            <a:pPr eaLnBrk="1" hangingPunct="1"/>
            <a:r>
              <a:rPr lang="en-US" altLang="en-US" sz="2800"/>
              <a:t>Describe the anatomical positions</a:t>
            </a:r>
          </a:p>
          <a:p>
            <a:pPr eaLnBrk="1" hangingPunct="1"/>
            <a:r>
              <a:rPr lang="en-US" altLang="en-US" sz="2800"/>
              <a:t>Define the body planes</a:t>
            </a:r>
          </a:p>
          <a:p>
            <a:pPr eaLnBrk="1" hangingPunct="1"/>
            <a:r>
              <a:rPr lang="en-US" altLang="en-US" sz="2800"/>
              <a:t>Identify regions of the body</a:t>
            </a:r>
          </a:p>
          <a:p>
            <a:pPr eaLnBrk="1" hangingPunct="1"/>
            <a:r>
              <a:rPr lang="en-US" altLang="en-US" sz="2800"/>
              <a:t>Define directional and positional terms</a:t>
            </a:r>
          </a:p>
          <a:p>
            <a:pPr eaLnBrk="1" hangingPunct="1"/>
            <a:r>
              <a:rPr lang="en-US" altLang="en-US" sz="2800"/>
              <a:t>Build, divide, spell and pronounce common medical words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CF30CF3-79CD-48C6-AB8E-E30C2CB51FA3}" type="slidenum">
              <a:rPr lang="en-US" altLang="en-US">
                <a:solidFill>
                  <a:srgbClr val="898989"/>
                </a:solidFill>
              </a:rPr>
              <a:pPr/>
              <a:t>39</a:t>
            </a:fld>
            <a:endParaRPr lang="en-US" altLang="en-US">
              <a:solidFill>
                <a:srgbClr val="898989"/>
              </a:solidFill>
            </a:endParaRPr>
          </a:p>
        </p:txBody>
      </p:sp>
    </p:spTree>
    <p:extLst>
      <p:ext uri="{BB962C8B-B14F-4D97-AF65-F5344CB8AC3E}">
        <p14:creationId xmlns:p14="http://schemas.microsoft.com/office/powerpoint/2010/main" val="1856491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altLang="en-US" dirty="0"/>
              <a:t>Describing the Body – </a:t>
            </a:r>
            <a:br>
              <a:rPr lang="en-US" altLang="en-US" dirty="0"/>
            </a:br>
            <a:r>
              <a:rPr lang="en-US" altLang="en-US" dirty="0"/>
              <a:t>Tissue Types</a:t>
            </a:r>
          </a:p>
        </p:txBody>
      </p:sp>
      <p:graphicFrame>
        <p:nvGraphicFramePr>
          <p:cNvPr id="7" name="Content Placeholder 6" descr="Table of tissue types"/>
          <p:cNvGraphicFramePr>
            <a:graphicFrameLocks noGrp="1"/>
          </p:cNvGraphicFramePr>
          <p:nvPr>
            <p:ph sz="quarter" idx="14"/>
            <p:extLst/>
          </p:nvPr>
        </p:nvGraphicFramePr>
        <p:xfrm>
          <a:off x="457200" y="1600200"/>
          <a:ext cx="8229985" cy="4166613"/>
        </p:xfrm>
        <a:graphic>
          <a:graphicData uri="http://schemas.openxmlformats.org/drawingml/2006/table">
            <a:tbl>
              <a:tblPr firstRow="1" bandRow="1">
                <a:tableStyleId>{2D5ABB26-0587-4C30-8999-92F81FD0307C}</a:tableStyleId>
              </a:tblPr>
              <a:tblGrid>
                <a:gridCol w="4038600">
                  <a:extLst>
                    <a:ext uri="{9D8B030D-6E8A-4147-A177-3AD203B41FA5}">
                      <a16:colId xmlns:a16="http://schemas.microsoft.com/office/drawing/2014/main" val="20000"/>
                    </a:ext>
                  </a:extLst>
                </a:gridCol>
                <a:gridCol w="4191385">
                  <a:extLst>
                    <a:ext uri="{9D8B030D-6E8A-4147-A177-3AD203B41FA5}">
                      <a16:colId xmlns:a16="http://schemas.microsoft.com/office/drawing/2014/main" val="20001"/>
                    </a:ext>
                  </a:extLst>
                </a:gridCol>
              </a:tblGrid>
              <a:tr h="682625">
                <a:tc>
                  <a:txBody>
                    <a:bodyPr/>
                    <a:lstStyle/>
                    <a:p>
                      <a:pPr algn="ctr"/>
                      <a:r>
                        <a:rPr lang="en-US" sz="2400" dirty="0"/>
                        <a:t>Tissue Type</a:t>
                      </a:r>
                    </a:p>
                  </a:txBody>
                  <a:tcPr marL="110831" marR="110831">
                    <a:lnL>
                      <a:noFill/>
                    </a:lnL>
                    <a:lnR>
                      <a:noFill/>
                    </a:lnR>
                    <a:lnT>
                      <a:noFill/>
                    </a:lnT>
                    <a:lnB>
                      <a:noFill/>
                    </a:lnB>
                    <a:lnTlToBr w="12700" cmpd="sng">
                      <a:noFill/>
                      <a:prstDash val="solid"/>
                    </a:lnTlToBr>
                    <a:lnBlToTr w="12700" cmpd="sng">
                      <a:noFill/>
                      <a:prstDash val="solid"/>
                    </a:lnBlToTr>
                  </a:tcPr>
                </a:tc>
                <a:tc>
                  <a:txBody>
                    <a:bodyPr/>
                    <a:lstStyle/>
                    <a:p>
                      <a:pPr algn="ctr"/>
                      <a:r>
                        <a:rPr lang="en-US" sz="2400" dirty="0"/>
                        <a:t>Purpose</a:t>
                      </a:r>
                    </a:p>
                  </a:txBody>
                  <a:tcPr marL="110831" marR="110831">
                    <a:lnL>
                      <a:noFill/>
                    </a:lnL>
                  </a:tcPr>
                </a:tc>
                <a:extLst>
                  <a:ext uri="{0D108BD9-81ED-4DB2-BD59-A6C34878D82A}">
                    <a16:rowId xmlns:a16="http://schemas.microsoft.com/office/drawing/2014/main" val="10000"/>
                  </a:ext>
                </a:extLst>
              </a:tr>
              <a:tr h="685800">
                <a:tc>
                  <a:txBody>
                    <a:bodyPr/>
                    <a:lstStyle/>
                    <a:p>
                      <a:pPr algn="l"/>
                      <a:r>
                        <a:rPr lang="en-US" sz="2400" dirty="0"/>
                        <a:t>Connective tissue</a:t>
                      </a:r>
                    </a:p>
                  </a:txBody>
                  <a:tcPr marL="110831" marR="110831">
                    <a:lnL>
                      <a:noFill/>
                    </a:lnL>
                    <a:lnR>
                      <a:noFill/>
                    </a:lnR>
                    <a:lnT>
                      <a:noFill/>
                    </a:lnT>
                    <a:lnB>
                      <a:noFill/>
                    </a:lnB>
                    <a:lnTlToBr w="12700" cmpd="sng">
                      <a:noFill/>
                      <a:prstDash val="solid"/>
                    </a:lnTlToBr>
                    <a:lnBlToTr w="12700" cmpd="sng">
                      <a:noFill/>
                      <a:prstDash val="solid"/>
                    </a:lnBlToTr>
                  </a:tcPr>
                </a:tc>
                <a:tc>
                  <a:txBody>
                    <a:bodyPr/>
                    <a:lstStyle/>
                    <a:p>
                      <a:pPr algn="l"/>
                      <a:r>
                        <a:rPr lang="en-US" sz="2400" dirty="0"/>
                        <a:t>bones, ligaments, tendons</a:t>
                      </a:r>
                    </a:p>
                  </a:txBody>
                  <a:tcPr marL="110831" marR="110831">
                    <a:lnL>
                      <a:noFill/>
                    </a:lnL>
                  </a:tcPr>
                </a:tc>
                <a:extLst>
                  <a:ext uri="{0D108BD9-81ED-4DB2-BD59-A6C34878D82A}">
                    <a16:rowId xmlns:a16="http://schemas.microsoft.com/office/drawing/2014/main" val="10001"/>
                  </a:ext>
                </a:extLst>
              </a:tr>
              <a:tr h="108483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Epithelial tissue</a:t>
                      </a:r>
                    </a:p>
                  </a:txBody>
                  <a:tcPr marL="110831" marR="110831">
                    <a:lnT>
                      <a:noFill/>
                    </a:lnT>
                  </a:tcPr>
                </a:tc>
                <a:tc>
                  <a:txBody>
                    <a:bodyPr/>
                    <a:lstStyle/>
                    <a:p>
                      <a:pPr algn="l"/>
                      <a:r>
                        <a:rPr lang="en-US" sz="2400" dirty="0"/>
                        <a:t>covers body surfaces, inside and outside</a:t>
                      </a:r>
                    </a:p>
                  </a:txBody>
                  <a:tcPr marL="110831" marR="110831"/>
                </a:tc>
                <a:extLst>
                  <a:ext uri="{0D108BD9-81ED-4DB2-BD59-A6C34878D82A}">
                    <a16:rowId xmlns:a16="http://schemas.microsoft.com/office/drawing/2014/main" val="10002"/>
                  </a:ext>
                </a:extLst>
              </a:tr>
              <a:tr h="628516">
                <a:tc>
                  <a:txBody>
                    <a:bodyPr/>
                    <a:lstStyle/>
                    <a:p>
                      <a:pPr algn="l"/>
                      <a:r>
                        <a:rPr lang="en-US" sz="2400" dirty="0"/>
                        <a:t>Muscle tissue</a:t>
                      </a:r>
                    </a:p>
                  </a:txBody>
                  <a:tcPr marL="110831" marR="110831"/>
                </a:tc>
                <a:tc>
                  <a:txBody>
                    <a:bodyPr/>
                    <a:lstStyle/>
                    <a:p>
                      <a:pPr algn="l"/>
                      <a:r>
                        <a:rPr lang="en-US" sz="2400" dirty="0"/>
                        <a:t>moves the body</a:t>
                      </a:r>
                    </a:p>
                  </a:txBody>
                  <a:tcPr marL="110831" marR="110831"/>
                </a:tc>
                <a:extLst>
                  <a:ext uri="{0D108BD9-81ED-4DB2-BD59-A6C34878D82A}">
                    <a16:rowId xmlns:a16="http://schemas.microsoft.com/office/drawing/2014/main" val="10003"/>
                  </a:ext>
                </a:extLst>
              </a:tr>
              <a:tr h="1084836">
                <a:tc>
                  <a:txBody>
                    <a:bodyPr/>
                    <a:lstStyle/>
                    <a:p>
                      <a:pPr algn="l"/>
                      <a:r>
                        <a:rPr lang="en-US" sz="2400" dirty="0"/>
                        <a:t>Nervous</a:t>
                      </a:r>
                      <a:r>
                        <a:rPr lang="en-US" sz="2400" baseline="0" dirty="0"/>
                        <a:t> tissue</a:t>
                      </a:r>
                      <a:endParaRPr lang="en-US" sz="2400" dirty="0"/>
                    </a:p>
                  </a:txBody>
                  <a:tcPr marL="110831" marR="110831"/>
                </a:tc>
                <a:tc>
                  <a:txBody>
                    <a:bodyPr/>
                    <a:lstStyle/>
                    <a:p>
                      <a:pPr algn="l"/>
                      <a:r>
                        <a:rPr lang="en-US" sz="2400" dirty="0"/>
                        <a:t>carries messages from brain and spinal column</a:t>
                      </a:r>
                    </a:p>
                  </a:txBody>
                  <a:tcPr marL="110831" marR="110831"/>
                </a:tc>
                <a:extLst>
                  <a:ext uri="{0D108BD9-81ED-4DB2-BD59-A6C34878D82A}">
                    <a16:rowId xmlns:a16="http://schemas.microsoft.com/office/drawing/2014/main" val="10004"/>
                  </a:ext>
                </a:extLst>
              </a:tr>
            </a:tbl>
          </a:graphicData>
        </a:graphic>
      </p:graphicFrame>
      <p:sp>
        <p:nvSpPr>
          <p:cNvPr id="18444"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A5865B4-00FA-4571-B596-E3730491B36C}" type="slidenum">
              <a:rPr lang="en-US" altLang="en-US">
                <a:solidFill>
                  <a:srgbClr val="898989"/>
                </a:solidFill>
              </a:rPr>
              <a:pPr/>
              <a:t>40</a:t>
            </a:fld>
            <a:endParaRPr lang="en-US" altLang="en-US">
              <a:solidFill>
                <a:srgbClr val="898989"/>
              </a:solidFill>
            </a:endParaRPr>
          </a:p>
        </p:txBody>
      </p:sp>
    </p:spTree>
    <p:extLst>
      <p:ext uri="{BB962C8B-B14F-4D97-AF65-F5344CB8AC3E}">
        <p14:creationId xmlns:p14="http://schemas.microsoft.com/office/powerpoint/2010/main" val="3014939519"/>
      </p:ext>
    </p:extLst>
  </p:cSld>
  <p:clrMapOvr>
    <a:masterClrMapping/>
  </p:clrMapOvr>
  <p:transition advTm="8100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Describing the Body – Systems</a:t>
            </a:r>
          </a:p>
        </p:txBody>
      </p:sp>
      <p:graphicFrame>
        <p:nvGraphicFramePr>
          <p:cNvPr id="7" name="Content Placeholder 6" descr="Describing the body parts - systems"/>
          <p:cNvGraphicFramePr>
            <a:graphicFrameLocks noGrp="1"/>
          </p:cNvGraphicFramePr>
          <p:nvPr>
            <p:ph sz="quarter" idx="14"/>
            <p:extLst/>
          </p:nvPr>
        </p:nvGraphicFramePr>
        <p:xfrm>
          <a:off x="457200" y="1600200"/>
          <a:ext cx="8229600" cy="3303995"/>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35025">
                <a:tc>
                  <a:txBody>
                    <a:bodyPr/>
                    <a:lstStyle/>
                    <a:p>
                      <a:pPr algn="ctr"/>
                      <a:r>
                        <a:rPr lang="en-US" sz="2400" dirty="0"/>
                        <a:t>System</a:t>
                      </a:r>
                    </a:p>
                  </a:txBody>
                  <a:tcPr marT="45735" marB="45735"/>
                </a:tc>
                <a:tc>
                  <a:txBody>
                    <a:bodyPr/>
                    <a:lstStyle/>
                    <a:p>
                      <a:pPr algn="ctr"/>
                      <a:r>
                        <a:rPr lang="en-US" sz="2400" dirty="0"/>
                        <a:t>Body Parts Included</a:t>
                      </a:r>
                    </a:p>
                  </a:txBody>
                  <a:tcPr marT="45735" marB="45735"/>
                </a:tc>
                <a:extLst>
                  <a:ext uri="{0D108BD9-81ED-4DB2-BD59-A6C34878D82A}">
                    <a16:rowId xmlns:a16="http://schemas.microsoft.com/office/drawing/2014/main" val="10000"/>
                  </a:ext>
                </a:extLst>
              </a:tr>
              <a:tr h="640292">
                <a:tc>
                  <a:txBody>
                    <a:bodyPr/>
                    <a:lstStyle/>
                    <a:p>
                      <a:pPr algn="l" eaLnBrk="1" hangingPunct="1"/>
                      <a:r>
                        <a:rPr lang="en-US" sz="2400" dirty="0" err="1"/>
                        <a:t>Integumentary</a:t>
                      </a:r>
                      <a:r>
                        <a:rPr lang="en-US" sz="2400" dirty="0"/>
                        <a:t> system </a:t>
                      </a:r>
                    </a:p>
                    <a:p>
                      <a:pPr algn="l"/>
                      <a:endParaRPr lang="en-US" sz="2400" dirty="0"/>
                    </a:p>
                  </a:txBody>
                  <a:tcPr marT="45735" marB="45735"/>
                </a:tc>
                <a:tc>
                  <a:txBody>
                    <a:bodyPr/>
                    <a:lstStyle/>
                    <a:p>
                      <a:pPr algn="l"/>
                      <a:r>
                        <a:rPr lang="en-US" sz="2400" dirty="0"/>
                        <a:t>skin, hair, nails, sweat and oil glands</a:t>
                      </a:r>
                    </a:p>
                  </a:txBody>
                  <a:tcPr marT="45735" marB="45735"/>
                </a:tc>
                <a:extLst>
                  <a:ext uri="{0D108BD9-81ED-4DB2-BD59-A6C34878D82A}">
                    <a16:rowId xmlns:a16="http://schemas.microsoft.com/office/drawing/2014/main" val="10001"/>
                  </a:ext>
                </a:extLst>
              </a:tr>
              <a:tr h="640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Musculoskeletal system</a:t>
                      </a:r>
                    </a:p>
                    <a:p>
                      <a:pPr algn="l"/>
                      <a:endParaRPr lang="en-US" sz="2400" dirty="0"/>
                    </a:p>
                  </a:txBody>
                  <a:tcPr marT="45735" marB="45735"/>
                </a:tc>
                <a:tc>
                  <a:txBody>
                    <a:bodyPr/>
                    <a:lstStyle/>
                    <a:p>
                      <a:pPr algn="l"/>
                      <a:r>
                        <a:rPr lang="en-US" sz="2400" dirty="0"/>
                        <a:t>muscles, bones, cartilage</a:t>
                      </a:r>
                    </a:p>
                  </a:txBody>
                  <a:tcPr marT="45735" marB="45735"/>
                </a:tc>
                <a:extLst>
                  <a:ext uri="{0D108BD9-81ED-4DB2-BD59-A6C34878D82A}">
                    <a16:rowId xmlns:a16="http://schemas.microsoft.com/office/drawing/2014/main" val="10002"/>
                  </a:ext>
                </a:extLst>
              </a:tr>
              <a:tr h="640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Cardiovascular system</a:t>
                      </a:r>
                    </a:p>
                    <a:p>
                      <a:pPr algn="l"/>
                      <a:endParaRPr lang="en-US" sz="2400" dirty="0"/>
                    </a:p>
                  </a:txBody>
                  <a:tcPr marT="45735" marB="45735"/>
                </a:tc>
                <a:tc>
                  <a:txBody>
                    <a:bodyPr/>
                    <a:lstStyle/>
                    <a:p>
                      <a:pPr algn="l"/>
                      <a:r>
                        <a:rPr lang="en-US" sz="2400" dirty="0"/>
                        <a:t>heart and blood vessels</a:t>
                      </a:r>
                    </a:p>
                  </a:txBody>
                  <a:tcPr marT="45735" marB="45735"/>
                </a:tc>
                <a:extLst>
                  <a:ext uri="{0D108BD9-81ED-4DB2-BD59-A6C34878D82A}">
                    <a16:rowId xmlns:a16="http://schemas.microsoft.com/office/drawing/2014/main" val="10003"/>
                  </a:ext>
                </a:extLst>
              </a:tr>
            </a:tbl>
          </a:graphicData>
        </a:graphic>
      </p:graphicFrame>
      <p:sp>
        <p:nvSpPr>
          <p:cNvPr id="19466"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96DD04F-BBA3-4D2B-8439-589BC5A588D4}" type="slidenum">
              <a:rPr lang="en-US" altLang="en-US">
                <a:solidFill>
                  <a:srgbClr val="898989"/>
                </a:solidFill>
              </a:rPr>
              <a:pPr/>
              <a:t>41</a:t>
            </a:fld>
            <a:endParaRPr lang="en-US" altLang="en-US">
              <a:solidFill>
                <a:srgbClr val="898989"/>
              </a:solidFill>
            </a:endParaRPr>
          </a:p>
        </p:txBody>
      </p:sp>
    </p:spTree>
    <p:extLst>
      <p:ext uri="{BB962C8B-B14F-4D97-AF65-F5344CB8AC3E}">
        <p14:creationId xmlns:p14="http://schemas.microsoft.com/office/powerpoint/2010/main" val="1939046680"/>
      </p:ext>
    </p:extLst>
  </p:cSld>
  <p:clrMapOvr>
    <a:masterClrMapping/>
  </p:clrMapOvr>
  <p:transition advTm="92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Describing the Body – </a:t>
            </a:r>
            <a:br>
              <a:rPr lang="en-US" altLang="en-US" dirty="0"/>
            </a:br>
            <a:r>
              <a:rPr lang="en-US" altLang="en-US" dirty="0"/>
              <a:t>Systems (2)</a:t>
            </a:r>
          </a:p>
        </p:txBody>
      </p:sp>
      <p:graphicFrame>
        <p:nvGraphicFramePr>
          <p:cNvPr id="7" name="Content Placeholder 6" descr="Describing the body systems"/>
          <p:cNvGraphicFramePr>
            <a:graphicFrameLocks noGrp="1"/>
          </p:cNvGraphicFramePr>
          <p:nvPr>
            <p:ph sz="quarter" idx="14"/>
            <p:extLst/>
          </p:nvPr>
        </p:nvGraphicFramePr>
        <p:xfrm>
          <a:off x="457200" y="1600200"/>
          <a:ext cx="8229600" cy="329149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22854">
                <a:tc>
                  <a:txBody>
                    <a:bodyPr/>
                    <a:lstStyle/>
                    <a:p>
                      <a:pPr algn="ctr" eaLnBrk="1" hangingPunct="1"/>
                      <a:r>
                        <a:rPr lang="en-US" sz="2400" dirty="0"/>
                        <a:t>System</a:t>
                      </a:r>
                    </a:p>
                  </a:txBody>
                  <a:tcPr marT="45704" marB="45704"/>
                </a:tc>
                <a:tc>
                  <a:txBody>
                    <a:bodyPr/>
                    <a:lstStyle/>
                    <a:p>
                      <a:pPr algn="ctr"/>
                      <a:r>
                        <a:rPr lang="en-US" sz="2400" dirty="0"/>
                        <a:t>Body Parts Included</a:t>
                      </a:r>
                    </a:p>
                  </a:txBody>
                  <a:tcPr marT="45704" marB="45704"/>
                </a:tc>
                <a:extLst>
                  <a:ext uri="{0D108BD9-81ED-4DB2-BD59-A6C34878D82A}">
                    <a16:rowId xmlns:a16="http://schemas.microsoft.com/office/drawing/2014/main" val="10000"/>
                  </a:ext>
                </a:extLst>
              </a:tr>
              <a:tr h="822854">
                <a:tc>
                  <a:txBody>
                    <a:bodyPr/>
                    <a:lstStyle/>
                    <a:p>
                      <a:pPr algn="l" eaLnBrk="1" hangingPunct="1"/>
                      <a:r>
                        <a:rPr lang="en-US" sz="2400" dirty="0"/>
                        <a:t>Respiratory system</a:t>
                      </a:r>
                    </a:p>
                  </a:txBody>
                  <a:tcPr marT="45704" marB="45704"/>
                </a:tc>
                <a:tc>
                  <a:txBody>
                    <a:bodyPr/>
                    <a:lstStyle/>
                    <a:p>
                      <a:pPr algn="l"/>
                      <a:r>
                        <a:rPr lang="en-US" sz="2400" dirty="0"/>
                        <a:t>lungs and airways</a:t>
                      </a:r>
                    </a:p>
                  </a:txBody>
                  <a:tcPr marT="45704" marB="45704"/>
                </a:tc>
                <a:extLst>
                  <a:ext uri="{0D108BD9-81ED-4DB2-BD59-A6C34878D82A}">
                    <a16:rowId xmlns:a16="http://schemas.microsoft.com/office/drawing/2014/main" val="10001"/>
                  </a:ext>
                </a:extLst>
              </a:tr>
              <a:tr h="8228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Nervous system</a:t>
                      </a:r>
                    </a:p>
                  </a:txBody>
                  <a:tcPr marT="45704" marB="45704"/>
                </a:tc>
                <a:tc>
                  <a:txBody>
                    <a:bodyPr/>
                    <a:lstStyle/>
                    <a:p>
                      <a:pPr algn="l"/>
                      <a:r>
                        <a:rPr lang="en-US" sz="2400" dirty="0"/>
                        <a:t>brain, spinal cord, nerves</a:t>
                      </a:r>
                    </a:p>
                  </a:txBody>
                  <a:tcPr marT="45704" marB="45704"/>
                </a:tc>
                <a:extLst>
                  <a:ext uri="{0D108BD9-81ED-4DB2-BD59-A6C34878D82A}">
                    <a16:rowId xmlns:a16="http://schemas.microsoft.com/office/drawing/2014/main" val="10002"/>
                  </a:ext>
                </a:extLst>
              </a:tr>
              <a:tr h="8228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Urinary system</a:t>
                      </a:r>
                    </a:p>
                  </a:txBody>
                  <a:tcPr marT="45704" marB="45704"/>
                </a:tc>
                <a:tc>
                  <a:txBody>
                    <a:bodyPr/>
                    <a:lstStyle/>
                    <a:p>
                      <a:pPr algn="l"/>
                      <a:r>
                        <a:rPr lang="en-US" sz="2400" dirty="0"/>
                        <a:t>kidneys, </a:t>
                      </a:r>
                      <a:r>
                        <a:rPr lang="en-US" sz="2400" dirty="0" err="1"/>
                        <a:t>ureters</a:t>
                      </a:r>
                      <a:r>
                        <a:rPr lang="en-US" sz="2400" dirty="0"/>
                        <a:t>, bladder, urethra</a:t>
                      </a:r>
                    </a:p>
                  </a:txBody>
                  <a:tcPr marT="45704" marB="45704"/>
                </a:tc>
                <a:extLst>
                  <a:ext uri="{0D108BD9-81ED-4DB2-BD59-A6C34878D82A}">
                    <a16:rowId xmlns:a16="http://schemas.microsoft.com/office/drawing/2014/main" val="10003"/>
                  </a:ext>
                </a:extLst>
              </a:tr>
            </a:tbl>
          </a:graphicData>
        </a:graphic>
      </p:graphicFrame>
      <p:sp>
        <p:nvSpPr>
          <p:cNvPr id="20490"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A82BC9-6B06-4F43-AF76-14D9714ED871}" type="slidenum">
              <a:rPr lang="en-US" altLang="en-US">
                <a:solidFill>
                  <a:srgbClr val="898989"/>
                </a:solidFill>
              </a:rPr>
              <a:pPr/>
              <a:t>42</a:t>
            </a:fld>
            <a:endParaRPr lang="en-US" altLang="en-US">
              <a:solidFill>
                <a:srgbClr val="898989"/>
              </a:solidFill>
            </a:endParaRPr>
          </a:p>
        </p:txBody>
      </p:sp>
    </p:spTree>
    <p:extLst>
      <p:ext uri="{BB962C8B-B14F-4D97-AF65-F5344CB8AC3E}">
        <p14:creationId xmlns:p14="http://schemas.microsoft.com/office/powerpoint/2010/main" val="1732608630"/>
      </p:ext>
    </p:extLst>
  </p:cSld>
  <p:clrMapOvr>
    <a:masterClrMapping/>
  </p:clrMapOvr>
  <p:transition advTm="7000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Describing the Body – </a:t>
            </a:r>
            <a:br>
              <a:rPr lang="en-US" altLang="en-US" dirty="0"/>
            </a:br>
            <a:r>
              <a:rPr lang="en-US" altLang="en-US" dirty="0"/>
              <a:t>Systems</a:t>
            </a:r>
            <a:r>
              <a:rPr lang="en-US" altLang="en-US" sz="4000" dirty="0"/>
              <a:t> </a:t>
            </a:r>
            <a:r>
              <a:rPr lang="en-US" altLang="en-US" dirty="0"/>
              <a:t>(3)</a:t>
            </a:r>
          </a:p>
        </p:txBody>
      </p:sp>
      <p:graphicFrame>
        <p:nvGraphicFramePr>
          <p:cNvPr id="7" name="Content Placeholder 6" descr="Describing the body systems"/>
          <p:cNvGraphicFramePr>
            <a:graphicFrameLocks noGrp="1"/>
          </p:cNvGraphicFramePr>
          <p:nvPr>
            <p:ph sz="quarter" idx="14"/>
            <p:extLst/>
          </p:nvPr>
        </p:nvGraphicFramePr>
        <p:xfrm>
          <a:off x="457200" y="1600200"/>
          <a:ext cx="8229600" cy="3547745"/>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82625">
                <a:tc>
                  <a:txBody>
                    <a:bodyPr/>
                    <a:lstStyle/>
                    <a:p>
                      <a:pPr algn="ctr"/>
                      <a:r>
                        <a:rPr lang="en-US" sz="2400" dirty="0"/>
                        <a:t>System</a:t>
                      </a:r>
                    </a:p>
                  </a:txBody>
                  <a:tcPr/>
                </a:tc>
                <a:tc>
                  <a:txBody>
                    <a:bodyPr/>
                    <a:lstStyle/>
                    <a:p>
                      <a:pPr algn="ctr"/>
                      <a:r>
                        <a:rPr lang="en-US" sz="2400" dirty="0"/>
                        <a:t>Body Parts Included</a:t>
                      </a:r>
                    </a:p>
                  </a:txBody>
                  <a:tcPr/>
                </a:tc>
                <a:extLst>
                  <a:ext uri="{0D108BD9-81ED-4DB2-BD59-A6C34878D82A}">
                    <a16:rowId xmlns:a16="http://schemas.microsoft.com/office/drawing/2014/main" val="10000"/>
                  </a:ext>
                </a:extLst>
              </a:tr>
              <a:tr h="1676400">
                <a:tc>
                  <a:txBody>
                    <a:bodyPr/>
                    <a:lstStyle/>
                    <a:p>
                      <a:pPr eaLnBrk="1" hangingPunct="1"/>
                      <a:r>
                        <a:rPr lang="en-US" sz="2400" dirty="0"/>
                        <a:t>Female reproductive system </a:t>
                      </a:r>
                    </a:p>
                  </a:txBody>
                  <a:tcPr/>
                </a:tc>
                <a:tc>
                  <a:txBody>
                    <a:bodyPr/>
                    <a:lstStyle/>
                    <a:p>
                      <a:r>
                        <a:rPr lang="en-US" sz="2400" dirty="0"/>
                        <a:t>ovaries, vagina, fallopian tubes, uterus, mammary glands </a:t>
                      </a:r>
                    </a:p>
                  </a:txBody>
                  <a:tcPr/>
                </a:tc>
                <a:extLst>
                  <a:ext uri="{0D108BD9-81ED-4DB2-BD59-A6C34878D82A}">
                    <a16:rowId xmlns:a16="http://schemas.microsoft.com/office/drawing/2014/main" val="10001"/>
                  </a:ext>
                </a:extLst>
              </a:tr>
              <a:tr h="10903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Male reproductive system </a:t>
                      </a:r>
                    </a:p>
                    <a:p>
                      <a:endParaRPr lang="en-US" sz="2400" dirty="0"/>
                    </a:p>
                  </a:txBody>
                  <a:tcPr/>
                </a:tc>
                <a:tc>
                  <a:txBody>
                    <a:bodyPr/>
                    <a:lstStyle/>
                    <a:p>
                      <a:r>
                        <a:rPr lang="en-US" sz="2400" dirty="0"/>
                        <a:t>testes, penis, prostate gland, vas deferens, seminal vesicles</a:t>
                      </a:r>
                    </a:p>
                  </a:txBody>
                  <a:tcPr/>
                </a:tc>
                <a:extLst>
                  <a:ext uri="{0D108BD9-81ED-4DB2-BD59-A6C34878D82A}">
                    <a16:rowId xmlns:a16="http://schemas.microsoft.com/office/drawing/2014/main" val="10002"/>
                  </a:ext>
                </a:extLst>
              </a:tr>
            </a:tbl>
          </a:graphicData>
        </a:graphic>
      </p:graphicFrame>
      <p:sp>
        <p:nvSpPr>
          <p:cNvPr id="21512"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F36B55-861F-4B38-8E72-67EADAF8F8DB}" type="slidenum">
              <a:rPr lang="en-US" altLang="en-US">
                <a:solidFill>
                  <a:srgbClr val="898989"/>
                </a:solidFill>
              </a:rPr>
              <a:pPr/>
              <a:t>43</a:t>
            </a:fld>
            <a:endParaRPr lang="en-US" altLang="en-US">
              <a:solidFill>
                <a:srgbClr val="898989"/>
              </a:solidFill>
            </a:endParaRPr>
          </a:p>
        </p:txBody>
      </p:sp>
    </p:spTree>
    <p:extLst>
      <p:ext uri="{BB962C8B-B14F-4D97-AF65-F5344CB8AC3E}">
        <p14:creationId xmlns:p14="http://schemas.microsoft.com/office/powerpoint/2010/main" val="3060961768"/>
      </p:ext>
    </p:extLst>
  </p:cSld>
  <p:clrMapOvr>
    <a:masterClrMapping/>
  </p:clrMapOvr>
  <p:transition advTm="6000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Describing the Body – </a:t>
            </a:r>
            <a:br>
              <a:rPr lang="en-US" altLang="en-US" dirty="0"/>
            </a:br>
            <a:r>
              <a:rPr lang="en-US" altLang="en-US" dirty="0"/>
              <a:t>Systems (4)</a:t>
            </a:r>
          </a:p>
        </p:txBody>
      </p:sp>
      <p:graphicFrame>
        <p:nvGraphicFramePr>
          <p:cNvPr id="7" name="Content Placeholder 6" descr="Describing the body systems"/>
          <p:cNvGraphicFramePr>
            <a:graphicFrameLocks noGrp="1"/>
          </p:cNvGraphicFramePr>
          <p:nvPr>
            <p:ph sz="quarter" idx="14"/>
            <p:extLst/>
          </p:nvPr>
        </p:nvGraphicFramePr>
        <p:xfrm>
          <a:off x="457200" y="1600200"/>
          <a:ext cx="8229600" cy="3871119"/>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749477">
                <a:tc>
                  <a:txBody>
                    <a:bodyPr/>
                    <a:lstStyle/>
                    <a:p>
                      <a:pPr algn="ctr" eaLnBrk="1" hangingPunct="1"/>
                      <a:r>
                        <a:rPr lang="en-US" sz="2400" dirty="0"/>
                        <a:t>System</a:t>
                      </a:r>
                    </a:p>
                  </a:txBody>
                  <a:tcPr marT="45726" marB="45726"/>
                </a:tc>
                <a:tc>
                  <a:txBody>
                    <a:bodyPr/>
                    <a:lstStyle/>
                    <a:p>
                      <a:pPr algn="ctr"/>
                      <a:r>
                        <a:rPr lang="en-US" sz="2400" dirty="0"/>
                        <a:t>Body Parts Included</a:t>
                      </a:r>
                    </a:p>
                  </a:txBody>
                  <a:tcPr marT="45726" marB="45726"/>
                </a:tc>
                <a:extLst>
                  <a:ext uri="{0D108BD9-81ED-4DB2-BD59-A6C34878D82A}">
                    <a16:rowId xmlns:a16="http://schemas.microsoft.com/office/drawing/2014/main" val="10000"/>
                  </a:ext>
                </a:extLst>
              </a:tr>
              <a:tr h="822960">
                <a:tc>
                  <a:txBody>
                    <a:bodyPr/>
                    <a:lstStyle/>
                    <a:p>
                      <a:pPr algn="l" eaLnBrk="1" hangingPunct="1"/>
                      <a:r>
                        <a:rPr lang="en-US" sz="2400" dirty="0"/>
                        <a:t>Blood system </a:t>
                      </a:r>
                    </a:p>
                  </a:txBody>
                  <a:tcPr marT="45726" marB="45726"/>
                </a:tc>
                <a:tc>
                  <a:txBody>
                    <a:bodyPr/>
                    <a:lstStyle/>
                    <a:p>
                      <a:pPr algn="l"/>
                      <a:r>
                        <a:rPr lang="en-US" sz="2400" dirty="0"/>
                        <a:t>blood and all components</a:t>
                      </a:r>
                    </a:p>
                  </a:txBody>
                  <a:tcPr marT="45726" marB="45726"/>
                </a:tc>
                <a:extLst>
                  <a:ext uri="{0D108BD9-81ED-4DB2-BD59-A6C34878D82A}">
                    <a16:rowId xmlns:a16="http://schemas.microsoft.com/office/drawing/2014/main" val="10001"/>
                  </a:ext>
                </a:extLst>
              </a:tr>
              <a:tr h="8994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Lymphatic &amp; immune system</a:t>
                      </a:r>
                    </a:p>
                  </a:txBody>
                  <a:tcPr marT="45726" marB="45726"/>
                </a:tc>
                <a:tc>
                  <a:txBody>
                    <a:bodyPr/>
                    <a:lstStyle/>
                    <a:p>
                      <a:pPr algn="l"/>
                      <a:r>
                        <a:rPr lang="en-US" sz="2400" dirty="0"/>
                        <a:t> lymph, lymph glands, lymphatic vessels</a:t>
                      </a:r>
                    </a:p>
                  </a:txBody>
                  <a:tcPr marT="45726" marB="45726"/>
                </a:tc>
                <a:extLst>
                  <a:ext uri="{0D108BD9-81ED-4DB2-BD59-A6C34878D82A}">
                    <a16:rowId xmlns:a16="http://schemas.microsoft.com/office/drawing/2014/main" val="10002"/>
                  </a:ext>
                </a:extLst>
              </a:tr>
              <a:tr h="899484">
                <a:tc>
                  <a:txBody>
                    <a:bodyPr/>
                    <a:lstStyle/>
                    <a:p>
                      <a:pPr algn="l"/>
                      <a:r>
                        <a:rPr lang="en-US" sz="2400" dirty="0"/>
                        <a:t>Digestive system </a:t>
                      </a:r>
                    </a:p>
                  </a:txBody>
                  <a:tcPr marT="45726" marB="45726"/>
                </a:tc>
                <a:tc>
                  <a:txBody>
                    <a:bodyPr/>
                    <a:lstStyle/>
                    <a:p>
                      <a:pPr algn="l"/>
                      <a:r>
                        <a:rPr lang="en-US" sz="2400" dirty="0"/>
                        <a:t>all organs of digestion and excretion</a:t>
                      </a:r>
                    </a:p>
                  </a:txBody>
                  <a:tcPr marT="45726" marB="45726"/>
                </a:tc>
                <a:extLst>
                  <a:ext uri="{0D108BD9-81ED-4DB2-BD59-A6C34878D82A}">
                    <a16:rowId xmlns:a16="http://schemas.microsoft.com/office/drawing/2014/main" val="10003"/>
                  </a:ext>
                </a:extLst>
              </a:tr>
              <a:tr h="499714">
                <a:tc>
                  <a:txBody>
                    <a:bodyPr/>
                    <a:lstStyle/>
                    <a:p>
                      <a:pPr algn="l"/>
                      <a:r>
                        <a:rPr lang="en-US" sz="2400" dirty="0"/>
                        <a:t>Endocrine system </a:t>
                      </a:r>
                    </a:p>
                  </a:txBody>
                  <a:tcPr marT="45726" marB="45726"/>
                </a:tc>
                <a:tc>
                  <a:txBody>
                    <a:bodyPr/>
                    <a:lstStyle/>
                    <a:p>
                      <a:pPr algn="l"/>
                      <a:r>
                        <a:rPr lang="en-US" sz="2400" dirty="0"/>
                        <a:t>hormone glands</a:t>
                      </a:r>
                    </a:p>
                  </a:txBody>
                  <a:tcPr marT="45726" marB="45726"/>
                </a:tc>
                <a:extLst>
                  <a:ext uri="{0D108BD9-81ED-4DB2-BD59-A6C34878D82A}">
                    <a16:rowId xmlns:a16="http://schemas.microsoft.com/office/drawing/2014/main" val="10004"/>
                  </a:ext>
                </a:extLst>
              </a:tr>
            </a:tbl>
          </a:graphicData>
        </a:graphic>
      </p:graphicFrame>
      <p:sp>
        <p:nvSpPr>
          <p:cNvPr id="22540"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2386DF3-144F-41D4-9B62-E6DF07543109}" type="slidenum">
              <a:rPr lang="en-US" altLang="en-US">
                <a:solidFill>
                  <a:srgbClr val="898989"/>
                </a:solidFill>
              </a:rPr>
              <a:pPr/>
              <a:t>44</a:t>
            </a:fld>
            <a:endParaRPr lang="en-US" altLang="en-US">
              <a:solidFill>
                <a:srgbClr val="898989"/>
              </a:solidFill>
            </a:endParaRPr>
          </a:p>
        </p:txBody>
      </p:sp>
    </p:spTree>
    <p:extLst>
      <p:ext uri="{BB962C8B-B14F-4D97-AF65-F5344CB8AC3E}">
        <p14:creationId xmlns:p14="http://schemas.microsoft.com/office/powerpoint/2010/main" val="3897665450"/>
      </p:ext>
    </p:extLst>
  </p:cSld>
  <p:clrMapOvr>
    <a:masterClrMapping/>
  </p:clrMapOvr>
  <p:transition advTm="9300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Describing the Body – </a:t>
            </a:r>
            <a:br>
              <a:rPr lang="en-US" altLang="en-US" dirty="0"/>
            </a:br>
            <a:r>
              <a:rPr lang="en-US" altLang="en-US" dirty="0"/>
              <a:t>Systems (5)</a:t>
            </a:r>
          </a:p>
        </p:txBody>
      </p:sp>
      <p:sp>
        <p:nvSpPr>
          <p:cNvPr id="23555" name="Rectangle 3"/>
          <p:cNvSpPr>
            <a:spLocks noGrp="1" noChangeArrowheads="1"/>
          </p:cNvSpPr>
          <p:nvPr>
            <p:ph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a:t>Sensory system = eyes, ears, all body parts related to the five senses </a:t>
            </a:r>
          </a:p>
          <a:p>
            <a:pPr lvl="2" eaLnBrk="1" hangingPunct="1"/>
            <a:r>
              <a:rPr lang="en-US" altLang="en-US" sz="2800"/>
              <a:t>Seeing</a:t>
            </a:r>
          </a:p>
          <a:p>
            <a:pPr lvl="2" eaLnBrk="1" hangingPunct="1"/>
            <a:r>
              <a:rPr lang="en-US" altLang="en-US" sz="2800"/>
              <a:t>Smelling</a:t>
            </a:r>
          </a:p>
          <a:p>
            <a:pPr lvl="2" eaLnBrk="1" hangingPunct="1"/>
            <a:r>
              <a:rPr lang="en-US" altLang="en-US" sz="2800"/>
              <a:t>Hearing</a:t>
            </a:r>
          </a:p>
          <a:p>
            <a:pPr lvl="2" eaLnBrk="1" hangingPunct="1"/>
            <a:r>
              <a:rPr lang="en-US" altLang="en-US" sz="2800"/>
              <a:t>Tasting</a:t>
            </a:r>
          </a:p>
          <a:p>
            <a:pPr lvl="2" eaLnBrk="1" hangingPunct="1"/>
            <a:r>
              <a:rPr lang="en-US" altLang="en-US" sz="2800"/>
              <a:t>Feeling</a:t>
            </a:r>
          </a:p>
        </p:txBody>
      </p:sp>
      <p:sp>
        <p:nvSpPr>
          <p:cNvPr id="23556"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9D67AF1-2E4C-40BA-A475-62EB68C8D9ED}" type="slidenum">
              <a:rPr lang="en-US" altLang="en-US">
                <a:solidFill>
                  <a:srgbClr val="898989"/>
                </a:solidFill>
              </a:rPr>
              <a:pPr/>
              <a:t>45</a:t>
            </a:fld>
            <a:endParaRPr lang="en-US" altLang="en-US">
              <a:solidFill>
                <a:srgbClr val="898989"/>
              </a:solidFill>
            </a:endParaRPr>
          </a:p>
        </p:txBody>
      </p:sp>
    </p:spTree>
    <p:extLst>
      <p:ext uri="{BB962C8B-B14F-4D97-AF65-F5344CB8AC3E}">
        <p14:creationId xmlns:p14="http://schemas.microsoft.com/office/powerpoint/2010/main" val="1794409928"/>
      </p:ext>
    </p:extLst>
  </p:cSld>
  <p:clrMapOvr>
    <a:masterClrMapping/>
  </p:clrMapOvr>
  <p:transition advTm="3600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Body Cavities</a:t>
            </a:r>
          </a:p>
        </p:txBody>
      </p:sp>
      <p:graphicFrame>
        <p:nvGraphicFramePr>
          <p:cNvPr id="7" name="Content Placeholder 6" descr="table of body cavities"/>
          <p:cNvGraphicFramePr>
            <a:graphicFrameLocks noGrp="1"/>
          </p:cNvGraphicFramePr>
          <p:nvPr>
            <p:ph sz="quarter" idx="14"/>
            <p:extLst/>
          </p:nvPr>
        </p:nvGraphicFramePr>
        <p:xfrm>
          <a:off x="457200" y="1600200"/>
          <a:ext cx="8229600" cy="4407455"/>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786398">
                <a:tc>
                  <a:txBody>
                    <a:bodyPr/>
                    <a:lstStyle/>
                    <a:p>
                      <a:pPr algn="ctr"/>
                      <a:r>
                        <a:rPr lang="en-US" sz="2400" dirty="0"/>
                        <a:t>Cavity</a:t>
                      </a:r>
                    </a:p>
                  </a:txBody>
                  <a:tcPr marT="45721" marB="45721"/>
                </a:tc>
                <a:tc>
                  <a:txBody>
                    <a:bodyPr/>
                    <a:lstStyle/>
                    <a:p>
                      <a:pPr algn="ctr"/>
                      <a:r>
                        <a:rPr lang="en-US" sz="2400" dirty="0"/>
                        <a:t>Contents</a:t>
                      </a:r>
                    </a:p>
                  </a:txBody>
                  <a:tcPr marT="45721" marB="45721"/>
                </a:tc>
                <a:extLst>
                  <a:ext uri="{0D108BD9-81ED-4DB2-BD59-A6C34878D82A}">
                    <a16:rowId xmlns:a16="http://schemas.microsoft.com/office/drawing/2014/main" val="10000"/>
                  </a:ext>
                </a:extLst>
              </a:tr>
              <a:tr h="786398">
                <a:tc>
                  <a:txBody>
                    <a:bodyPr/>
                    <a:lstStyle/>
                    <a:p>
                      <a:pPr eaLnBrk="1" hangingPunct="1">
                        <a:lnSpc>
                          <a:spcPct val="90000"/>
                        </a:lnSpc>
                      </a:pPr>
                      <a:r>
                        <a:rPr lang="en-US" sz="2400" u="none" dirty="0"/>
                        <a:t>Cranial</a:t>
                      </a:r>
                    </a:p>
                    <a:p>
                      <a:endParaRPr lang="en-US" sz="2400" dirty="0"/>
                    </a:p>
                  </a:txBody>
                  <a:tcPr marT="45721" marB="45721"/>
                </a:tc>
                <a:tc>
                  <a:txBody>
                    <a:bodyPr/>
                    <a:lstStyle/>
                    <a:p>
                      <a:r>
                        <a:rPr lang="en-US" sz="2400" dirty="0"/>
                        <a:t>Brain</a:t>
                      </a:r>
                    </a:p>
                  </a:txBody>
                  <a:tcPr marT="45721" marB="45721"/>
                </a:tc>
                <a:extLst>
                  <a:ext uri="{0D108BD9-81ED-4DB2-BD59-A6C34878D82A}">
                    <a16:rowId xmlns:a16="http://schemas.microsoft.com/office/drawing/2014/main" val="10001"/>
                  </a:ext>
                </a:extLst>
              </a:tr>
              <a:tr h="822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u="none" dirty="0"/>
                        <a:t>Spinal </a:t>
                      </a:r>
                    </a:p>
                    <a:p>
                      <a:endParaRPr lang="en-US" sz="2400" dirty="0"/>
                    </a:p>
                  </a:txBody>
                  <a:tcPr marT="45721" marB="45721"/>
                </a:tc>
                <a:tc>
                  <a:txBody>
                    <a:bodyPr/>
                    <a:lstStyle/>
                    <a:p>
                      <a:r>
                        <a:rPr lang="en-US" sz="2400" dirty="0"/>
                        <a:t>Spinal cord</a:t>
                      </a:r>
                    </a:p>
                  </a:txBody>
                  <a:tcPr marT="45721" marB="45721"/>
                </a:tc>
                <a:extLst>
                  <a:ext uri="{0D108BD9-81ED-4DB2-BD59-A6C34878D82A}">
                    <a16:rowId xmlns:a16="http://schemas.microsoft.com/office/drawing/2014/main" val="10002"/>
                  </a:ext>
                </a:extLst>
              </a:tr>
              <a:tr h="649054">
                <a:tc>
                  <a:txBody>
                    <a:bodyPr/>
                    <a:lstStyle/>
                    <a:p>
                      <a:r>
                        <a:rPr lang="en-US" sz="2400" u="none" dirty="0"/>
                        <a:t>Thoracic </a:t>
                      </a:r>
                    </a:p>
                  </a:txBody>
                  <a:tcPr marT="45721" marB="457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Heart, lungs, and associated structures</a:t>
                      </a:r>
                    </a:p>
                  </a:txBody>
                  <a:tcPr marT="45721" marB="45721"/>
                </a:tc>
                <a:extLst>
                  <a:ext uri="{0D108BD9-81ED-4DB2-BD59-A6C34878D82A}">
                    <a16:rowId xmlns:a16="http://schemas.microsoft.com/office/drawing/2014/main" val="10003"/>
                  </a:ext>
                </a:extLst>
              </a:tr>
              <a:tr h="8229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u="none" dirty="0" err="1"/>
                        <a:t>Abdominopelvic</a:t>
                      </a:r>
                      <a:r>
                        <a:rPr lang="en-US" sz="2400" u="none" dirty="0"/>
                        <a:t> </a:t>
                      </a:r>
                    </a:p>
                    <a:p>
                      <a:endParaRPr lang="en-US" sz="2400" dirty="0"/>
                    </a:p>
                  </a:txBody>
                  <a:tcPr marT="45721" marB="45721"/>
                </a:tc>
                <a:tc>
                  <a:txBody>
                    <a:bodyPr/>
                    <a:lstStyle/>
                    <a:p>
                      <a:r>
                        <a:rPr lang="en-US" sz="2400" dirty="0"/>
                        <a:t>Digestive, excretory, reproductive organs and structures</a:t>
                      </a:r>
                    </a:p>
                  </a:txBody>
                  <a:tcPr marT="45721" marB="45721"/>
                </a:tc>
                <a:extLst>
                  <a:ext uri="{0D108BD9-81ED-4DB2-BD59-A6C34878D82A}">
                    <a16:rowId xmlns:a16="http://schemas.microsoft.com/office/drawing/2014/main" val="10004"/>
                  </a:ext>
                </a:extLst>
              </a:tr>
            </a:tbl>
          </a:graphicData>
        </a:graphic>
      </p:graphicFrame>
      <p:sp>
        <p:nvSpPr>
          <p:cNvPr id="24588"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8C59E43-3EE1-470F-9C2A-E62423C62899}" type="slidenum">
              <a:rPr lang="en-US" altLang="en-US">
                <a:solidFill>
                  <a:srgbClr val="898989"/>
                </a:solidFill>
              </a:rPr>
              <a:pPr/>
              <a:t>46</a:t>
            </a:fld>
            <a:endParaRPr lang="en-US" altLang="en-US">
              <a:solidFill>
                <a:srgbClr val="898989"/>
              </a:solidFill>
            </a:endParaRPr>
          </a:p>
        </p:txBody>
      </p:sp>
    </p:spTree>
    <p:extLst>
      <p:ext uri="{BB962C8B-B14F-4D97-AF65-F5344CB8AC3E}">
        <p14:creationId xmlns:p14="http://schemas.microsoft.com/office/powerpoint/2010/main" val="3422127571"/>
      </p:ext>
    </p:extLst>
  </p:cSld>
  <p:clrMapOvr>
    <a:masterClrMapping/>
  </p:clrMapOvr>
  <p:transition advTm="5900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Directional Terms</a:t>
            </a:r>
          </a:p>
        </p:txBody>
      </p:sp>
      <p:graphicFrame>
        <p:nvGraphicFramePr>
          <p:cNvPr id="7" name="Content Placeholder 6" descr="table of directional terms"/>
          <p:cNvGraphicFramePr>
            <a:graphicFrameLocks noGrp="1"/>
          </p:cNvGraphicFramePr>
          <p:nvPr>
            <p:ph sz="quarter" idx="14"/>
            <p:extLst/>
          </p:nvPr>
        </p:nvGraphicFramePr>
        <p:xfrm>
          <a:off x="457200" y="1600200"/>
          <a:ext cx="8229602" cy="4297680"/>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2">
                  <a:extLst>
                    <a:ext uri="{9D8B030D-6E8A-4147-A177-3AD203B41FA5}">
                      <a16:colId xmlns:a16="http://schemas.microsoft.com/office/drawing/2014/main" val="20001"/>
                    </a:ext>
                  </a:extLst>
                </a:gridCol>
              </a:tblGrid>
              <a:tr h="370840">
                <a:tc>
                  <a:txBody>
                    <a:bodyPr/>
                    <a:lstStyle/>
                    <a:p>
                      <a:pPr algn="ctr" eaLnBrk="1" hangingPunct="1"/>
                      <a:r>
                        <a:rPr lang="en-US" sz="2400" dirty="0"/>
                        <a:t>Term</a:t>
                      </a:r>
                    </a:p>
                  </a:txBody>
                  <a:tcPr marL="91441" marR="91441"/>
                </a:tc>
                <a:tc>
                  <a:txBody>
                    <a:bodyPr/>
                    <a:lstStyle/>
                    <a:p>
                      <a:pPr algn="ctr"/>
                      <a:r>
                        <a:rPr lang="en-US" sz="2400" dirty="0"/>
                        <a:t>Meaning</a:t>
                      </a:r>
                    </a:p>
                  </a:txBody>
                  <a:tcPr marL="91441" marR="91441"/>
                </a:tc>
                <a:extLst>
                  <a:ext uri="{0D108BD9-81ED-4DB2-BD59-A6C34878D82A}">
                    <a16:rowId xmlns:a16="http://schemas.microsoft.com/office/drawing/2014/main" val="10000"/>
                  </a:ext>
                </a:extLst>
              </a:tr>
              <a:tr h="640080">
                <a:tc>
                  <a:txBody>
                    <a:bodyPr/>
                    <a:lstStyle/>
                    <a:p>
                      <a:pPr algn="l" eaLnBrk="1" hangingPunct="1"/>
                      <a:r>
                        <a:rPr lang="en-US" sz="2400"/>
                        <a:t>Anterior or ventral</a:t>
                      </a:r>
                      <a:endParaRPr lang="en-US" sz="2400" dirty="0"/>
                    </a:p>
                  </a:txBody>
                  <a:tcPr marL="91441" marR="91441"/>
                </a:tc>
                <a:tc>
                  <a:txBody>
                    <a:bodyPr/>
                    <a:lstStyle/>
                    <a:p>
                      <a:pPr algn="l"/>
                      <a:r>
                        <a:rPr lang="en-US" sz="2400" dirty="0"/>
                        <a:t>front</a:t>
                      </a:r>
                    </a:p>
                  </a:txBody>
                  <a:tcPr marL="91441" marR="91441"/>
                </a:tc>
                <a:extLst>
                  <a:ext uri="{0D108BD9-81ED-4DB2-BD59-A6C34878D82A}">
                    <a16:rowId xmlns:a16="http://schemas.microsoft.com/office/drawing/2014/main" val="10001"/>
                  </a:ext>
                </a:extLst>
              </a:tr>
              <a:tr h="640080">
                <a:tc>
                  <a:txBody>
                    <a:bodyPr/>
                    <a:lstStyle/>
                    <a:p>
                      <a:pPr algn="l"/>
                      <a:r>
                        <a:rPr lang="en-US" sz="2400" dirty="0"/>
                        <a:t>Posterior</a:t>
                      </a:r>
                      <a:r>
                        <a:rPr lang="en-US" sz="2400" baseline="0" dirty="0"/>
                        <a:t> or dorsal</a:t>
                      </a:r>
                      <a:endParaRPr lang="en-US" sz="2400" dirty="0"/>
                    </a:p>
                  </a:txBody>
                  <a:tcPr marL="91441" marR="91441"/>
                </a:tc>
                <a:tc>
                  <a:txBody>
                    <a:bodyPr/>
                    <a:lstStyle/>
                    <a:p>
                      <a:pPr algn="l"/>
                      <a:r>
                        <a:rPr lang="en-US" sz="2400" dirty="0"/>
                        <a:t>back</a:t>
                      </a:r>
                    </a:p>
                  </a:txBody>
                  <a:tcPr marL="91441" marR="91441"/>
                </a:tc>
                <a:extLst>
                  <a:ext uri="{0D108BD9-81ED-4DB2-BD59-A6C34878D82A}">
                    <a16:rowId xmlns:a16="http://schemas.microsoft.com/office/drawing/2014/main" val="10002"/>
                  </a:ext>
                </a:extLst>
              </a:tr>
              <a:tr h="640080">
                <a:tc>
                  <a:txBody>
                    <a:bodyPr/>
                    <a:lstStyle/>
                    <a:p>
                      <a:pPr algn="l"/>
                      <a:r>
                        <a:rPr lang="en-US" sz="2400" dirty="0"/>
                        <a:t>Inferior</a:t>
                      </a:r>
                    </a:p>
                  </a:txBody>
                  <a:tcPr marL="91441" marR="91441"/>
                </a:tc>
                <a:tc>
                  <a:txBody>
                    <a:bodyPr/>
                    <a:lstStyle/>
                    <a:p>
                      <a:pPr algn="l"/>
                      <a:r>
                        <a:rPr lang="en-US" sz="2400" dirty="0"/>
                        <a:t>below</a:t>
                      </a:r>
                    </a:p>
                  </a:txBody>
                  <a:tcPr marL="91441" marR="91441"/>
                </a:tc>
                <a:extLst>
                  <a:ext uri="{0D108BD9-81ED-4DB2-BD59-A6C34878D82A}">
                    <a16:rowId xmlns:a16="http://schemas.microsoft.com/office/drawing/2014/main" val="10003"/>
                  </a:ext>
                </a:extLst>
              </a:tr>
              <a:tr h="640080">
                <a:tc>
                  <a:txBody>
                    <a:bodyPr/>
                    <a:lstStyle/>
                    <a:p>
                      <a:pPr algn="l"/>
                      <a:r>
                        <a:rPr lang="en-US" sz="2400" dirty="0"/>
                        <a:t>Superior</a:t>
                      </a:r>
                    </a:p>
                  </a:txBody>
                  <a:tcPr marL="91441" marR="91441"/>
                </a:tc>
                <a:tc>
                  <a:txBody>
                    <a:bodyPr/>
                    <a:lstStyle/>
                    <a:p>
                      <a:pPr algn="l"/>
                      <a:r>
                        <a:rPr lang="en-US" sz="2400" dirty="0"/>
                        <a:t>above</a:t>
                      </a:r>
                    </a:p>
                  </a:txBody>
                  <a:tcPr marL="91441" marR="91441"/>
                </a:tc>
                <a:extLst>
                  <a:ext uri="{0D108BD9-81ED-4DB2-BD59-A6C34878D82A}">
                    <a16:rowId xmlns:a16="http://schemas.microsoft.com/office/drawing/2014/main" val="10004"/>
                  </a:ext>
                </a:extLst>
              </a:tr>
              <a:tr h="640080">
                <a:tc>
                  <a:txBody>
                    <a:bodyPr/>
                    <a:lstStyle/>
                    <a:p>
                      <a:pPr algn="l"/>
                      <a:r>
                        <a:rPr lang="en-US" sz="2400" dirty="0"/>
                        <a:t>Lateral</a:t>
                      </a:r>
                    </a:p>
                  </a:txBody>
                  <a:tcPr marL="91441" marR="91441"/>
                </a:tc>
                <a:tc>
                  <a:txBody>
                    <a:bodyPr/>
                    <a:lstStyle/>
                    <a:p>
                      <a:pPr algn="l"/>
                      <a:r>
                        <a:rPr lang="en-US" sz="2400" dirty="0"/>
                        <a:t>side</a:t>
                      </a:r>
                    </a:p>
                  </a:txBody>
                  <a:tcPr marL="91441" marR="91441"/>
                </a:tc>
                <a:extLst>
                  <a:ext uri="{0D108BD9-81ED-4DB2-BD59-A6C34878D82A}">
                    <a16:rowId xmlns:a16="http://schemas.microsoft.com/office/drawing/2014/main" val="10005"/>
                  </a:ext>
                </a:extLst>
              </a:tr>
              <a:tr h="640080">
                <a:tc>
                  <a:txBody>
                    <a:bodyPr/>
                    <a:lstStyle/>
                    <a:p>
                      <a:pPr algn="l"/>
                      <a:r>
                        <a:rPr lang="en-US" sz="2400" dirty="0"/>
                        <a:t>Medial</a:t>
                      </a:r>
                    </a:p>
                  </a:txBody>
                  <a:tcPr marL="91441" marR="91441"/>
                </a:tc>
                <a:tc>
                  <a:txBody>
                    <a:bodyPr/>
                    <a:lstStyle/>
                    <a:p>
                      <a:pPr algn="l"/>
                      <a:r>
                        <a:rPr lang="en-US" sz="2400" dirty="0"/>
                        <a:t>middle</a:t>
                      </a:r>
                    </a:p>
                  </a:txBody>
                  <a:tcPr marL="91441" marR="91441"/>
                </a:tc>
                <a:extLst>
                  <a:ext uri="{0D108BD9-81ED-4DB2-BD59-A6C34878D82A}">
                    <a16:rowId xmlns:a16="http://schemas.microsoft.com/office/drawing/2014/main" val="10006"/>
                  </a:ext>
                </a:extLst>
              </a:tr>
            </a:tbl>
          </a:graphicData>
        </a:graphic>
      </p:graphicFrame>
      <p:sp>
        <p:nvSpPr>
          <p:cNvPr id="25616"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3048CC-A448-49FA-8F22-8B08A230EB81}" type="slidenum">
              <a:rPr lang="en-US" altLang="en-US">
                <a:solidFill>
                  <a:srgbClr val="898989"/>
                </a:solidFill>
              </a:rPr>
              <a:pPr/>
              <a:t>47</a:t>
            </a:fld>
            <a:endParaRPr lang="en-US" altLang="en-US">
              <a:solidFill>
                <a:srgbClr val="898989"/>
              </a:solidFill>
            </a:endParaRPr>
          </a:p>
        </p:txBody>
      </p:sp>
    </p:spTree>
    <p:extLst>
      <p:ext uri="{BB962C8B-B14F-4D97-AF65-F5344CB8AC3E}">
        <p14:creationId xmlns:p14="http://schemas.microsoft.com/office/powerpoint/2010/main" val="907139362"/>
      </p:ext>
    </p:extLst>
  </p:cSld>
  <p:clrMapOvr>
    <a:masterClrMapping/>
  </p:clrMapOvr>
  <p:transition advTm="8100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ltLang="en-US" dirty="0"/>
              <a:t>Directional Terms (2)</a:t>
            </a:r>
          </a:p>
        </p:txBody>
      </p:sp>
      <p:graphicFrame>
        <p:nvGraphicFramePr>
          <p:cNvPr id="7" name="Content Placeholder 6" descr="Directional terms 2"/>
          <p:cNvGraphicFramePr>
            <a:graphicFrameLocks noGrp="1"/>
          </p:cNvGraphicFramePr>
          <p:nvPr>
            <p:ph sz="quarter" idx="14"/>
            <p:extLst/>
          </p:nvPr>
        </p:nvGraphicFramePr>
        <p:xfrm>
          <a:off x="457200" y="1600200"/>
          <a:ext cx="8229600" cy="3976846"/>
        </p:xfrm>
        <a:graphic>
          <a:graphicData uri="http://schemas.openxmlformats.org/drawingml/2006/table">
            <a:tbl>
              <a:tblPr firstRow="1" bandRow="1">
                <a:tableStyleId>{2D5ABB26-0587-4C30-8999-92F81FD0307C}</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85006">
                <a:tc>
                  <a:txBody>
                    <a:bodyPr/>
                    <a:lstStyle/>
                    <a:p>
                      <a:pPr algn="ctr" eaLnBrk="1" hangingPunct="1">
                        <a:lnSpc>
                          <a:spcPct val="90000"/>
                        </a:lnSpc>
                      </a:pPr>
                      <a:r>
                        <a:rPr lang="en-US" sz="2400" dirty="0"/>
                        <a:t>Term</a:t>
                      </a:r>
                    </a:p>
                  </a:txBody>
                  <a:tcPr/>
                </a:tc>
                <a:tc>
                  <a:txBody>
                    <a:bodyPr/>
                    <a:lstStyle/>
                    <a:p>
                      <a:pPr algn="ctr"/>
                      <a:r>
                        <a:rPr lang="en-US" sz="2400" dirty="0"/>
                        <a:t>Meaning</a:t>
                      </a:r>
                    </a:p>
                  </a:txBody>
                  <a:tcPr/>
                </a:tc>
                <a:extLst>
                  <a:ext uri="{0D108BD9-81ED-4DB2-BD59-A6C34878D82A}">
                    <a16:rowId xmlns:a16="http://schemas.microsoft.com/office/drawing/2014/main" val="10000"/>
                  </a:ext>
                </a:extLst>
              </a:tr>
              <a:tr h="685006">
                <a:tc>
                  <a:txBody>
                    <a:bodyPr/>
                    <a:lstStyle/>
                    <a:p>
                      <a:pPr eaLnBrk="1" hangingPunct="1">
                        <a:lnSpc>
                          <a:spcPct val="90000"/>
                        </a:lnSpc>
                      </a:pPr>
                      <a:r>
                        <a:rPr lang="en-US" sz="2400" dirty="0"/>
                        <a:t>Proximal</a:t>
                      </a:r>
                    </a:p>
                  </a:txBody>
                  <a:tcPr/>
                </a:tc>
                <a:tc>
                  <a:txBody>
                    <a:bodyPr/>
                    <a:lstStyle/>
                    <a:p>
                      <a:r>
                        <a:rPr lang="en-US" sz="2400" dirty="0"/>
                        <a:t>near trunk or point of attachment</a:t>
                      </a:r>
                    </a:p>
                  </a:txBody>
                  <a:tcPr/>
                </a:tc>
                <a:extLst>
                  <a:ext uri="{0D108BD9-81ED-4DB2-BD59-A6C34878D82A}">
                    <a16:rowId xmlns:a16="http://schemas.microsoft.com/office/drawing/2014/main" val="10001"/>
                  </a:ext>
                </a:extLst>
              </a:tr>
              <a:tr h="685006">
                <a:tc>
                  <a:txBody>
                    <a:bodyPr/>
                    <a:lstStyle/>
                    <a:p>
                      <a:r>
                        <a:rPr lang="en-US" sz="2400" dirty="0"/>
                        <a:t>Distal</a:t>
                      </a:r>
                    </a:p>
                  </a:txBody>
                  <a:tcPr/>
                </a:tc>
                <a:tc>
                  <a:txBody>
                    <a:bodyPr/>
                    <a:lstStyle/>
                    <a:p>
                      <a:r>
                        <a:rPr lang="en-US" sz="2400" dirty="0"/>
                        <a:t>away from trunk or point of attachment</a:t>
                      </a:r>
                    </a:p>
                  </a:txBody>
                  <a:tcPr/>
                </a:tc>
                <a:extLst>
                  <a:ext uri="{0D108BD9-81ED-4DB2-BD59-A6C34878D82A}">
                    <a16:rowId xmlns:a16="http://schemas.microsoft.com/office/drawing/2014/main" val="10002"/>
                  </a:ext>
                </a:extLst>
              </a:tr>
              <a:tr h="685006">
                <a:tc>
                  <a:txBody>
                    <a:bodyPr/>
                    <a:lstStyle/>
                    <a:p>
                      <a:r>
                        <a:rPr lang="en-US" sz="2400" dirty="0"/>
                        <a:t>Supine</a:t>
                      </a:r>
                    </a:p>
                  </a:txBody>
                  <a:tcPr/>
                </a:tc>
                <a:tc>
                  <a:txBody>
                    <a:bodyPr/>
                    <a:lstStyle/>
                    <a:p>
                      <a:r>
                        <a:rPr lang="en-US" sz="2400" dirty="0"/>
                        <a:t>lying on spine with face upward</a:t>
                      </a:r>
                    </a:p>
                  </a:txBody>
                  <a:tcPr/>
                </a:tc>
                <a:extLst>
                  <a:ext uri="{0D108BD9-81ED-4DB2-BD59-A6C34878D82A}">
                    <a16:rowId xmlns:a16="http://schemas.microsoft.com/office/drawing/2014/main" val="10003"/>
                  </a:ext>
                </a:extLst>
              </a:tr>
              <a:tr h="685006">
                <a:tc>
                  <a:txBody>
                    <a:bodyPr/>
                    <a:lstStyle/>
                    <a:p>
                      <a:r>
                        <a:rPr lang="en-US" sz="2400" dirty="0"/>
                        <a:t>Prone</a:t>
                      </a:r>
                    </a:p>
                  </a:txBody>
                  <a:tcPr/>
                </a:tc>
                <a:tc>
                  <a:txBody>
                    <a:bodyPr/>
                    <a:lstStyle/>
                    <a:p>
                      <a:r>
                        <a:rPr lang="en-US" sz="2400" dirty="0"/>
                        <a:t>lying on stomach with face down</a:t>
                      </a:r>
                    </a:p>
                  </a:txBody>
                  <a:tcPr/>
                </a:tc>
                <a:extLst>
                  <a:ext uri="{0D108BD9-81ED-4DB2-BD59-A6C34878D82A}">
                    <a16:rowId xmlns:a16="http://schemas.microsoft.com/office/drawing/2014/main" val="10004"/>
                  </a:ext>
                </a:extLst>
              </a:tr>
            </a:tbl>
          </a:graphicData>
        </a:graphic>
      </p:graphicFrame>
      <p:sp>
        <p:nvSpPr>
          <p:cNvPr id="26636" name="Slide Number Placeholder 10"/>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537215C-9655-4239-AAA3-133CEB083B81}" type="slidenum">
              <a:rPr lang="en-US" altLang="en-US" smtClean="0"/>
              <a:pPr/>
              <a:t>48</a:t>
            </a:fld>
            <a:endParaRPr lang="en-US" altLang="en-US"/>
          </a:p>
        </p:txBody>
      </p:sp>
    </p:spTree>
    <p:extLst>
      <p:ext uri="{BB962C8B-B14F-4D97-AF65-F5344CB8AC3E}">
        <p14:creationId xmlns:p14="http://schemas.microsoft.com/office/powerpoint/2010/main" val="1584299012"/>
      </p:ext>
    </p:extLst>
  </p:cSld>
  <p:clrMapOvr>
    <a:masterClrMapping/>
  </p:clrMapOvr>
  <p:transition advTm="5100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dirty="0"/>
              <a:t>Directional Terms </a:t>
            </a:r>
            <a:r>
              <a:rPr lang="en-US" altLang="en-US" sz="3200" dirty="0"/>
              <a:t>(3)</a:t>
            </a:r>
          </a:p>
        </p:txBody>
      </p:sp>
      <p:sp>
        <p:nvSpPr>
          <p:cNvPr id="6" name="Text Placeholder 5"/>
          <p:cNvSpPr>
            <a:spLocks noGrp="1"/>
          </p:cNvSpPr>
          <p:nvPr>
            <p:ph type="body" sz="quarter" idx="32"/>
          </p:nvPr>
        </p:nvSpPr>
        <p:spPr/>
        <p:txBody>
          <a:bodyPr/>
          <a:lstStyle/>
          <a:p>
            <a:endParaRPr lang="en-US"/>
          </a:p>
        </p:txBody>
      </p:sp>
      <p:sp>
        <p:nvSpPr>
          <p:cNvPr id="7" name="Text Placeholder 6"/>
          <p:cNvSpPr>
            <a:spLocks noGrp="1"/>
          </p:cNvSpPr>
          <p:nvPr>
            <p:ph type="body" sz="quarter" idx="33"/>
          </p:nvPr>
        </p:nvSpPr>
        <p:spPr/>
        <p:txBody>
          <a:bodyPr/>
          <a:lstStyle/>
          <a:p>
            <a:endParaRPr lang="en-US"/>
          </a:p>
        </p:txBody>
      </p:sp>
      <p:sp>
        <p:nvSpPr>
          <p:cNvPr id="27651" name="Slide Number Placeholder 10"/>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0E9BCD6-8BB5-465C-98D0-3F71EDA03124}" type="slidenum">
              <a:rPr lang="en-US" altLang="en-US">
                <a:solidFill>
                  <a:srgbClr val="898989"/>
                </a:solidFill>
              </a:rPr>
              <a:pPr/>
              <a:t>49</a:t>
            </a:fld>
            <a:endParaRPr lang="en-US" altLang="en-US">
              <a:solidFill>
                <a:srgbClr val="898989"/>
              </a:solidFill>
            </a:endParaRPr>
          </a:p>
        </p:txBody>
      </p:sp>
      <p:pic>
        <p:nvPicPr>
          <p:cNvPr id="14" name="Picture 1" descr="Image of a human body (side view) showing directional terms. This image illustrates additional directional terms that we have discussed.  Please specifically review the terms presented and how they relate to each other and the body overall.&#10;"/>
          <p:cNvPicPr>
            <a:picLocks noGrp="1" noChangeAspect="1"/>
          </p:cNvPicPr>
          <p:nvPr>
            <p:ph sz="quarter" idx="14"/>
          </p:nvPr>
        </p:nvPicPr>
        <p:blipFill>
          <a:blip r:embed="rId3">
            <a:extLst>
              <a:ext uri="{28A0092B-C50C-407E-A947-70E740481C1C}">
                <a14:useLocalDpi xmlns:a14="http://schemas.microsoft.com/office/drawing/2010/main" val="0"/>
              </a:ext>
            </a:extLst>
          </a:blip>
          <a:srcRect/>
          <a:stretch>
            <a:fillRect/>
          </a:stretch>
        </p:blipFill>
        <p:spPr bwMode="auto">
          <a:xfrm>
            <a:off x="1447800" y="1774110"/>
            <a:ext cx="2187702" cy="4484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Image of a human body (front view) showing directional terms. This image illustrates additional directional terms that we have discussed.  Please specifically  review   the terms presented and how they relate to each other and the body overall."/>
          <p:cNvPicPr>
            <a:picLocks noGrp="1" noChangeAspect="1"/>
          </p:cNvPicPr>
          <p:nvPr>
            <p:ph sz="quarter" idx="18"/>
          </p:nvPr>
        </p:nvPicPr>
        <p:blipFill>
          <a:blip r:embed="rId4">
            <a:extLst>
              <a:ext uri="{28A0092B-C50C-407E-A947-70E740481C1C}">
                <a14:useLocalDpi xmlns:a14="http://schemas.microsoft.com/office/drawing/2010/main" val="0"/>
              </a:ext>
            </a:extLst>
          </a:blip>
          <a:srcRect/>
          <a:stretch>
            <a:fillRect/>
          </a:stretch>
        </p:blipFill>
        <p:spPr bwMode="auto">
          <a:xfrm>
            <a:off x="5257800" y="1613724"/>
            <a:ext cx="2840533" cy="457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6247679"/>
      </p:ext>
    </p:extLst>
  </p:cSld>
  <p:clrMapOvr>
    <a:masterClrMapping/>
  </p:clrMapOvr>
  <p:transition advTm="5100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a:t>Tell me, Detective . . .</a:t>
            </a:r>
          </a:p>
        </p:txBody>
      </p:sp>
      <p:sp>
        <p:nvSpPr>
          <p:cNvPr id="28675" name="Rectangle 3"/>
          <p:cNvSpPr>
            <a:spLocks noGrp="1" noChangeArrowheads="1"/>
          </p:cNvSpPr>
          <p:nvPr>
            <p:ph sz="quarter" idx="14"/>
          </p:nvPr>
        </p:nvSpPr>
        <p:spPr bwMode="auto">
          <a:xfrm>
            <a:off x="457200" y="1600200"/>
            <a:ext cx="5257800" cy="457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spcAft>
                <a:spcPts val="2400"/>
              </a:spcAft>
              <a:buFont typeface="Arial" panose="020B0604020202020204" pitchFamily="34" charset="0"/>
              <a:buNone/>
            </a:pPr>
            <a:r>
              <a:rPr lang="en-US" altLang="en-US" sz="2400" dirty="0"/>
              <a:t>A dead body is discovered lying in the prone position in an alleyway. Which of the following observations can you make without moving the body? </a:t>
            </a:r>
          </a:p>
          <a:p>
            <a:pPr eaLnBrk="1" hangingPunct="1">
              <a:lnSpc>
                <a:spcPct val="90000"/>
              </a:lnSpc>
            </a:pPr>
            <a:r>
              <a:rPr lang="en-US" altLang="en-US" sz="2400" dirty="0"/>
              <a:t>Puncture wound below the navel.   </a:t>
            </a:r>
          </a:p>
          <a:p>
            <a:pPr eaLnBrk="1" hangingPunct="1">
              <a:lnSpc>
                <a:spcPct val="90000"/>
              </a:lnSpc>
            </a:pPr>
            <a:r>
              <a:rPr lang="en-US" altLang="en-US" sz="2400" dirty="0"/>
              <a:t>Laceration in the pectoral region.   </a:t>
            </a:r>
          </a:p>
          <a:p>
            <a:pPr eaLnBrk="1" hangingPunct="1">
              <a:lnSpc>
                <a:spcPct val="90000"/>
              </a:lnSpc>
            </a:pPr>
            <a:r>
              <a:rPr lang="en-US" altLang="en-US" sz="2400" dirty="0"/>
              <a:t>Crush injury to sternum.   </a:t>
            </a:r>
          </a:p>
          <a:p>
            <a:pPr eaLnBrk="1" hangingPunct="1">
              <a:lnSpc>
                <a:spcPct val="90000"/>
              </a:lnSpc>
            </a:pPr>
            <a:r>
              <a:rPr lang="en-US" altLang="en-US" sz="2400" dirty="0"/>
              <a:t>Gunshot wound to right buttock.   </a:t>
            </a:r>
          </a:p>
        </p:txBody>
      </p:sp>
      <p:sp>
        <p:nvSpPr>
          <p:cNvPr id="3" name="Text Placeholder 2"/>
          <p:cNvSpPr>
            <a:spLocks noGrp="1"/>
          </p:cNvSpPr>
          <p:nvPr>
            <p:ph type="body" sz="quarter" idx="32"/>
          </p:nvPr>
        </p:nvSpPr>
        <p:spPr/>
        <p:txBody>
          <a:bodyPr/>
          <a:lstStyle/>
          <a:p>
            <a:endParaRPr lang="en-US"/>
          </a:p>
        </p:txBody>
      </p:sp>
      <p:sp>
        <p:nvSpPr>
          <p:cNvPr id="4" name="Text Placeholder 3"/>
          <p:cNvSpPr>
            <a:spLocks noGrp="1"/>
          </p:cNvSpPr>
          <p:nvPr>
            <p:ph type="body" sz="quarter" idx="33"/>
          </p:nvPr>
        </p:nvSpPr>
        <p:spPr/>
        <p:txBody>
          <a:bodyPr/>
          <a:lstStyle/>
          <a:p>
            <a:endParaRPr lang="en-US"/>
          </a:p>
        </p:txBody>
      </p:sp>
      <p:sp>
        <p:nvSpPr>
          <p:cNvPr id="28676" name="Slide Number Placeholder 11"/>
          <p:cNvSpPr>
            <a:spLocks noGrp="1"/>
          </p:cNvSpPr>
          <p:nvPr>
            <p:ph type="sldNum" sz="quarter" idx="4"/>
          </p:nvPr>
        </p:nvSpPr>
        <p:spPr bwMode="auto">
          <a:ln>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E60F0E-4E21-4215-9BBD-63D59F55918C}" type="slidenum">
              <a:rPr lang="en-US" altLang="en-US">
                <a:solidFill>
                  <a:srgbClr val="898989"/>
                </a:solidFill>
              </a:rPr>
              <a:pPr/>
              <a:t>50</a:t>
            </a:fld>
            <a:endParaRPr lang="en-US" altLang="en-US">
              <a:solidFill>
                <a:srgbClr val="898989"/>
              </a:solidFill>
            </a:endParaRPr>
          </a:p>
        </p:txBody>
      </p:sp>
      <p:pic>
        <p:nvPicPr>
          <p:cNvPr id="11" name="Picture 4" descr="This is a caricature of a detective with a magnifying glass looking for a clue.   Used with permission from Microsoft                            " title="Illustration: Detective with magnifying glass"/>
          <p:cNvPicPr>
            <a:picLocks noGrp="1" noChangeAspect="1" noChangeArrowheads="1"/>
          </p:cNvPicPr>
          <p:nvPr>
            <p:ph sz="quarter" idx="18"/>
          </p:nvPr>
        </p:nvPicPr>
        <p:blipFill>
          <a:blip r:embed="rId3" cstate="print">
            <a:extLst>
              <a:ext uri="{28A0092B-C50C-407E-A947-70E740481C1C}">
                <a14:useLocalDpi xmlns:a14="http://schemas.microsoft.com/office/drawing/2010/main" val="0"/>
              </a:ext>
            </a:extLst>
          </a:blip>
          <a:srcRect/>
          <a:stretch>
            <a:fillRect/>
          </a:stretch>
        </p:blipFill>
        <p:spPr bwMode="auto">
          <a:xfrm>
            <a:off x="6017119" y="1928754"/>
            <a:ext cx="2081213" cy="285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298350"/>
      </p:ext>
    </p:extLst>
  </p:cSld>
  <p:clrMapOvr>
    <a:masterClrMapping/>
  </p:clrMapOvr>
  <p:transition advTm="6900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pPr eaLnBrk="1" hangingPunct="1"/>
            <a:r>
              <a:rPr lang="en-US" altLang="en-US"/>
              <a:t>Understanding Medical Words</a:t>
            </a:r>
            <a:br>
              <a:rPr lang="en-US" altLang="en-US"/>
            </a:br>
            <a:r>
              <a:rPr lang="en-US" altLang="en-US"/>
              <a:t>Summary – Body Organization</a:t>
            </a:r>
            <a:endParaRPr lang="en-US" altLang="en-US" sz="2800"/>
          </a:p>
        </p:txBody>
      </p:sp>
      <p:sp>
        <p:nvSpPr>
          <p:cNvPr id="37892" name="Text Placeholder 3"/>
          <p:cNvSpPr>
            <a:spLocks noGrp="1"/>
          </p:cNvSpPr>
          <p:nvPr>
            <p:ph type="body" sz="quarter" idx="11"/>
          </p:nvPr>
        </p:nvSpPr>
        <p:spPr bwMode="auto">
          <a:extLst/>
        </p:spPr>
        <p:txBody>
          <a:bodyPr vert="horz" wrap="square" lIns="91440" tIns="45720" rIns="91440" bIns="45720" numCol="1" anchor="t" anchorCtr="0" compatLnSpc="1">
            <a:prstTxWarp prst="textNoShape">
              <a:avLst/>
            </a:prstTxWarp>
          </a:bodyPr>
          <a:lstStyle/>
          <a:p>
            <a:pPr eaLnBrk="1" hangingPunct="1">
              <a:buFont typeface="Arial" charset="0"/>
              <a:buChar char="•"/>
              <a:defRPr/>
            </a:pPr>
            <a:r>
              <a:rPr lang="en-US" dirty="0"/>
              <a:t>Tissue types</a:t>
            </a:r>
          </a:p>
          <a:p>
            <a:pPr eaLnBrk="1" hangingPunct="1">
              <a:buFont typeface="Arial" charset="0"/>
              <a:buChar char="•"/>
              <a:defRPr/>
            </a:pPr>
            <a:r>
              <a:rPr lang="en-US" dirty="0"/>
              <a:t>Body cavities</a:t>
            </a:r>
          </a:p>
          <a:p>
            <a:pPr eaLnBrk="1" hangingPunct="1">
              <a:buFont typeface="Arial" charset="0"/>
              <a:buChar char="•"/>
              <a:defRPr/>
            </a:pPr>
            <a:r>
              <a:rPr lang="en-US" dirty="0"/>
              <a:t>Directional and positional terms</a:t>
            </a:r>
          </a:p>
        </p:txBody>
      </p:sp>
      <p:sp>
        <p:nvSpPr>
          <p:cNvPr id="3" name="Slide Number Placeholder 2"/>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CBD8A47-9E03-42C7-B2D2-CBFC3E62DA67}" type="slidenum">
              <a:rPr lang="en-US" altLang="en-US">
                <a:solidFill>
                  <a:srgbClr val="898989"/>
                </a:solidFill>
              </a:rPr>
              <a:pPr/>
              <a:t>51</a:t>
            </a:fld>
            <a:endParaRPr lang="en-US" altLang="en-US">
              <a:solidFill>
                <a:srgbClr val="898989"/>
              </a:solidFill>
            </a:endParaRPr>
          </a:p>
        </p:txBody>
      </p:sp>
    </p:spTree>
    <p:extLst>
      <p:ext uri="{BB962C8B-B14F-4D97-AF65-F5344CB8AC3E}">
        <p14:creationId xmlns:p14="http://schemas.microsoft.com/office/powerpoint/2010/main" val="5477647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Understanding Medical Words </a:t>
            </a:r>
            <a:br>
              <a:rPr lang="en-US" altLang="en-US"/>
            </a:br>
            <a:r>
              <a:rPr lang="en-US" altLang="en-US"/>
              <a:t>References – lecture c</a:t>
            </a:r>
          </a:p>
        </p:txBody>
      </p:sp>
      <p:sp>
        <p:nvSpPr>
          <p:cNvPr id="3" name="Content Placeholder 2"/>
          <p:cNvSpPr>
            <a:spLocks noGrp="1"/>
          </p:cNvSpPr>
          <p:nvPr>
            <p:ph type="body" sz="quarter" idx="16"/>
          </p:nvPr>
        </p:nvSpPr>
        <p:spPr/>
        <p:txBody>
          <a:bodyPr/>
          <a:lstStyle/>
          <a:p>
            <a:r>
              <a:rPr lang="en-US"/>
              <a:t>References </a:t>
            </a:r>
          </a:p>
          <a:p>
            <a:pPr lvl="1"/>
            <a:r>
              <a:rPr lang="en-US"/>
              <a:t>SEER Training Modules, </a:t>
            </a:r>
            <a:r>
              <a:rPr lang="en-US">
                <a:hlinkClick r:id="rId3"/>
              </a:rPr>
              <a:t>Introduction to the Human Body</a:t>
            </a:r>
            <a:r>
              <a:rPr lang="en-US"/>
              <a:t>.  U.S. National Institutes of Health, National Cancer Institute. 6/27/2010</a:t>
            </a:r>
          </a:p>
          <a:p>
            <a:pPr lvl="1"/>
            <a:r>
              <a:rPr lang="en-US"/>
              <a:t>SEER Training Modules, </a:t>
            </a:r>
            <a:r>
              <a:rPr lang="en-US">
                <a:hlinkClick r:id="rId4"/>
              </a:rPr>
              <a:t>Anatomical Terminology</a:t>
            </a:r>
            <a:r>
              <a:rPr lang="en-US"/>
              <a:t>.  U.S. National Institutes of Health, National Cancer Institute. 6/27/2010</a:t>
            </a:r>
          </a:p>
          <a:p>
            <a:pPr lvl="1"/>
            <a:r>
              <a:rPr lang="en-US"/>
              <a:t>For additional information on content covered in this unit, please visit:   </a:t>
            </a:r>
            <a:r>
              <a:rPr lang="en-US">
                <a:hlinkClick r:id="rId5"/>
              </a:rPr>
              <a:t>Understanding Medical Words: A tutorial from the National Library of Medicine</a:t>
            </a:r>
            <a:r>
              <a:rPr lang="en-US"/>
              <a:t> </a:t>
            </a:r>
            <a:endParaRPr lang="en-US" dirty="0"/>
          </a:p>
        </p:txBody>
      </p:sp>
      <p:sp>
        <p:nvSpPr>
          <p:cNvPr id="10" name="Text Placeholder 3"/>
          <p:cNvSpPr>
            <a:spLocks noGrp="1"/>
          </p:cNvSpPr>
          <p:nvPr>
            <p:ph type="body" sz="quarter" idx="21"/>
          </p:nvPr>
        </p:nvSpPr>
        <p:spPr>
          <a:xfrm>
            <a:off x="457200" y="3733800"/>
            <a:ext cx="8229600" cy="1371600"/>
          </a:xfrm>
        </p:spPr>
        <p:txBody>
          <a:bodyPr/>
          <a:lstStyle/>
          <a:p>
            <a:r>
              <a:rPr lang="en-US" dirty="0"/>
              <a:t>Images</a:t>
            </a:r>
          </a:p>
          <a:p>
            <a:pPr lvl="1"/>
            <a:r>
              <a:rPr lang="en-US" dirty="0"/>
              <a:t>Slide 12: Available From: </a:t>
            </a:r>
            <a:r>
              <a:rPr lang="en-US" dirty="0">
                <a:hlinkClick r:id="rId6"/>
              </a:rPr>
              <a:t>http://en.wikiversity.org/wiki/File:Anatomical_Directions.png</a:t>
            </a:r>
            <a:r>
              <a:rPr lang="en-US" dirty="0"/>
              <a:t> </a:t>
            </a:r>
          </a:p>
          <a:p>
            <a:pPr lvl="1"/>
            <a:r>
              <a:rPr lang="en-US" dirty="0"/>
              <a:t>Slide 13: Clip Art, Available from: Microsoft clips online; Used with permission from Microsoft </a:t>
            </a:r>
          </a:p>
        </p:txBody>
      </p:sp>
      <p:sp>
        <p:nvSpPr>
          <p:cNvPr id="4" name="Slide Number Placeholder 3"/>
          <p:cNvSpPr>
            <a:spLocks noGrp="1"/>
          </p:cNvSpPr>
          <p:nvPr>
            <p:ph type="sldNum" sz="quarter" idx="4"/>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DFA80E-8CCF-442F-ABE9-49A344F3E6D0}" type="slidenum">
              <a:rPr lang="en-US" altLang="en-US" smtClean="0"/>
              <a:pPr/>
              <a:t>52</a:t>
            </a:fld>
            <a:endParaRPr lang="en-US" altLang="en-US"/>
          </a:p>
        </p:txBody>
      </p:sp>
    </p:spTree>
    <p:extLst>
      <p:ext uri="{BB962C8B-B14F-4D97-AF65-F5344CB8AC3E}">
        <p14:creationId xmlns:p14="http://schemas.microsoft.com/office/powerpoint/2010/main" val="28071766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Terminology in Healthcare and Public Health Settings </a:t>
            </a:r>
            <a:br>
              <a:rPr lang="en-US" dirty="0"/>
            </a:br>
            <a:r>
              <a:rPr lang="en-US" dirty="0"/>
              <a:t>Understanding Medical Words Lecture c</a:t>
            </a:r>
          </a:p>
        </p:txBody>
      </p:sp>
      <p:sp>
        <p:nvSpPr>
          <p:cNvPr id="3" name="Content Placeholder 2"/>
          <p:cNvSpPr>
            <a:spLocks noGrp="1"/>
          </p:cNvSpPr>
          <p:nvPr>
            <p:ph sz="quarter" idx="14"/>
          </p:nvPr>
        </p:nvSpPr>
        <p:spPr/>
        <p:txBody>
          <a:bodyPr/>
          <a:lstStyle/>
          <a:p>
            <a:r>
              <a:rPr lang="en-US" dirty="0"/>
              <a:t>This material was developed by the University of Alabama at Birmingham, funded by the Department of Health and Human Services, Office of the National Coordinator for Health Information Technology under Award Number 90WT0007.</a:t>
            </a:r>
          </a:p>
        </p:txBody>
      </p:sp>
      <p:sp>
        <p:nvSpPr>
          <p:cNvPr id="4" name="Slide Number Placeholder 3"/>
          <p:cNvSpPr>
            <a:spLocks noGrp="1"/>
          </p:cNvSpPr>
          <p:nvPr>
            <p:ph type="sldNum" sz="quarter" idx="4"/>
          </p:nvPr>
        </p:nvSpPr>
        <p:spPr/>
        <p:txBody>
          <a:bodyPr/>
          <a:lstStyle/>
          <a:p>
            <a:fld id="{F3BF8891-5E06-46C2-89A4-6DB85D39BA35}" type="slidenum">
              <a:rPr lang="en-US" smtClean="0"/>
              <a:pPr/>
              <a:t>53</a:t>
            </a:fld>
            <a:endParaRPr lang="en-US" dirty="0"/>
          </a:p>
        </p:txBody>
      </p:sp>
    </p:spTree>
    <p:extLst>
      <p:ext uri="{BB962C8B-B14F-4D97-AF65-F5344CB8AC3E}">
        <p14:creationId xmlns:p14="http://schemas.microsoft.com/office/powerpoint/2010/main" val="39270478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mZhbHNlIi8+DQoJCTx1aXNob3cgbmFtZT0icHJlc2VudGVybmFtZSIgdmFsdWU9ImZhbHNlIi8+DQoJCTx1aXNob3cgbmFtZT0icHJlc2VudGVydGl0bGUiIHZhbHVlPSJmYWxzZSIvPg0KCQk8dWlzaG93IG5hbWU9InByZXNlbnRlcmVtYWlsIiB2YWx1ZT0iZmFsc2UiLz4NCgkJPHVpc2hvdyBuYW1lPSJwcmVzZW50ZXJiaW8iIHZhbHVlPSJmYWxzZSIvPg0KCQk8dWlzaG93IG5hbWU9ImNvbXBhbnlsb2dvIiB2YWx1ZT0iZmFsc2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ZmFsc2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VG9uIGF1cyIvPg0KCQk8dWl0ZXh0IG5hbWU9IkRPQ1dSQVBfVElUTEUiIHZhbHVlPSJQcmVzZW50ZXItQW5oYW5nIi8+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DQoJCTx1aXRleHQgbmFtZT0iU0NSVUJCQVJTVEFUVVNfQlVGRkVSSU5HIiB2YWx1ZT0iTWlzZSBlbiBtw6ltb2lyZSIvPg0KCQk8dWl0ZXh0IG5hbWU9IlNDUlVCQkFSU1RBVFVTX1FVRVNUSU9OIiB2YWx1ZT0iUsOpcG9uZHJlIMOgIGxhIHF1ZXN0aW9uIi8+DQoJCTx1aXRleHQgbmFtZT0iU0NSVUJCQVJTVEFUVVNfUkVWSUVXUVVJWiIgdmFsdWU9IlLDqXZpc2lvbiBkdSBxdWVzdGlvbm5haXJlIi8+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DQoJCTx1aXRleHQgbmFtZT0iQVRUQUNITUVOVFMiIHZhbHVlPSJQacOoY2VzIGpvaW50ZXMiLz4NCgkJPCEtLSBzdWJzdGl0dXRpb246ICVwID09IGN1cnJlbnQgc3BlYWtlcidzIHRpdGxlIC0tPg0KCQk8dWl0ZXh0IG5hbWU9IkJJT1dJTl9USVRMRSIgdmFsdWU9IkJpbyA6ICVwIi8+DQoJCTx1aXRleHQgbmFtZT0iQklPQlROX1RJVExFIiB2YWx1ZT0iQmlvIDoiLz4NCgkJPHVpdGV4dCBuYW1lPSJESVZJREVSQlROX1RJVExFIiB2YWx1ZT0ifCIvPg0KCQk8dWl0ZXh0IG5hbWU9IkNPTlRBQ1RCVE5fVElUTEUiIHZhbHVlPSJDb250YWN0Ii8+DQoJCTx1aXRleHQgbmFtZT0iVEFCX1FVSVoiIHZhbHVlPSJRdWl6Ii8+DQoJCTx1aXRleHQgbmFtZT0iVEFCX09VVExJTkUiIHZhbHVlPSJQbGFuIi8+DQoJCTx1aXRleHQgbmFtZT0iVEFCX1RIVU1CIiB2YWx1ZT0iRGlhcG9zIi8+DQoJCTx1aXRleHQgbmFtZT0iVEFCX05PVEVTIiB2YWx1ZT0iTm90ZXMiLz4NCgkJPHVpdGV4dCBuYW1lPSJUQUJfU0VBUkNIIiB2YWx1ZT0iUmVjaGVyY2hlIi8+DQoJCTx1aXRleHQgbmFtZT0iU0xJREVfSEVBRElORyIgdmFsdWU9IlRpdHJlIGRlIGxhIGRpYXBvc2l0aXZlIi8+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DQoJCTx1aXRleHQgbmFtZT0iQVRUQUNITkFNRV9IRUFESU5HIiB2YWx1ZT0iTm9tIGRlIGZpY2hpZXIiLz4NCgkJPHVpdGV4dCBuYW1lPSJBVFRBQ0hTSVpFX0hFQURJTkciIHZhbHVlPSJUYWlsbGUiLz4NCgkJPHVpdGV4dCBuYW1lPSJTTElERV9OT1RFUyIgdmFsdWU9IkNvbW1lbnRhaXJlcyBkZXMgZGlhcG9zaXRpdmVzIi8+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7Iqs65287J2065OcICVuIi8+DQoJCTwhLS0gc3Vic3RpdHV0aW9uOiAlbiA9PSBzbGlkZSBudW1iZXIgLS0+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DQoJCTx1aXRleHQgbmFtZT0iU0NSVUJCQVJTVEFUVVNfTk9BVURJTyIgdmFsdWU9IuyYpOuUlOyYpCDsl4bsnYwiLz4NCgkJPHVpdGV4dCBuYW1lPSJTQ1JVQkJBUlNUQVRVU19WSURQTEFZSU5HIiB2YWx1ZT0i67mE65SU7JikIOyerOyDnSDspJEiLz4NCgkJPHVpdGV4dCBuYW1lPSJTQ1JVQkJBUlNUQVRVU19MT0FESU5HIiB2YWx1ZT0i66Gc65SpIi8+DQoJCTx1aXRleHQgbmFtZT0iU0NSVUJCQVJTVEFUVVNfQlVGRkVSSU5HIiB2YWx1ZT0i67KE7Y2866eBIi8+DQoJCTx1aXRleHQgbmFtZT0iU0NSVUJCQVJTVEFUVVNfUVVFU1RJT04iIHZhbHVlPSLsp4jrrLjsl5Ag64u17ZWY6riwIi8+DQoJCTx1aXRleHQgbmFtZT0iU0NSVUJCQVJTVEFUVVNfUkVWSUVXUVVJWiIgdmFsdWU9IuyniOusuCDri6Tsi5zrs7TquLAiLz4NCgkJPCEtLSBzdWJzdGl0dXRpb246ICVtID09IG1pbnV0ZXMgcmVtYWluaW5nIC0tPg0KCQk8IS0tIHN1YnN0aXR1dGlvbjogJXMgPT0gc2Vjb25kcyByZW1haW5pbmcgLS0+DQoJCTx1aXRleHQgbmFtZT0iRUxBUFNFRCIgdmFsdWU9IiVt67aEICVz7LSIIOuCqOydjCIvPg0KCQk8dWl0ZXh0IG5hbWU9Ik5PVEZPVU5EIiB2YWx1ZT0i7JeG7J2MIi8+DQoJCTx1aXRleHQgbmFtZT0iQVRUQUNITUVOVFMiIHZhbHVlPSLssqjrtoAg7YyM7J28Ii8+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DQoJCTx1aXRleHQgbmFtZT0iUVVJWlBPRF9RVUlaX0FUVEVNUFRfVkFMVUUiIHZhbHVlPSIlbiBkZSAldCIvPg0KCQk8dWl0ZXh0IG5hbWU9IlFVSVpQT0RfUVVJWl9TQ09SRSIgdmFsdWU9IlB1bnR1YWNpw7NuOiIvPg0KCQk8dWl0ZXh0IG5hbWU9IlFVSVpQT0RfUVVJWl9QQVNTU0NPUkUiIHZhbHVlPSJQdW50dWFjacOzbiBwYXJhIGFwcm9iYXI6Ii8+DQoJCTx1aXRleHQgbmFtZT0iUVVJWlBPRF9RVUlaX01BWFNDT1JFIiB2YWx1ZT0iUHVudHVhY2nDs24gbcOheGltYToiLz4NCgkJPHVpdGV4dCBuYW1lPSJRVUlaUE9EX1FVRVNBVE1QVF9TVFIiIHZhbHVlPSJJbnRlbnRvczogJW4gZGUgJXQiLz4NCgkJPHVpdGV4dCBuYW1lPSJRVUlaUE9EX1FVRVNUWVBFX1NUUiIgdmFsdWU9IlRpcG86ICVzIi8+DQoJCTx1aXRleHQgbmFtZT0iUVVJWlBPRF9RVUVTVFlQRV9HUkQiIHZhbHVlPSJDb24gcHVudHVhY2nDs24iLz4NCgkJPHVpdGV4dCBuYW1lPSJRVUlaUE9EX1FVRVNUWVBFX1NWWSIgdmFsdWU9IkVuY3Vlc3RhIi8+DQoJCTx1aXRleHQgbmFtZT0iUVVJWlBPRF9RVUlaQVRNUFRfSU5GIiB2YWx1ZT0iSW5maW5pdG8iLz4NCgkJPHVpdGV4dCBuYW1lPSJRVUlaUE9EX1FVRVNBVE1QVF9JTkYiIHZhbHVlPSJJbmZpbml0byIvPg0KCQk8dWl0ZXh0IG5hbWU9IldBUk5JTkdNU0dfWUVTU1RSSU5HIiB2YWx1ZT0iU8OtIi8+DQoJCTx1aXRleHQgbmFtZT0iV0FSTklOR01TR19OT1NUUklORyIgdmFsdWU9Ik5vIi8+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DQoJCTwhLS0gc3Vic3RpdHV0aW9uOiAlcCA9PSBwcmVzZW50YXRpb24gdGl0bGUgLS0+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DQoJCTx1aXRleHQgbmFtZT0iUVVJWlBPRF9RVUVTVFlQRV9HUkQiIHZhbHVlPSJDbGFzc2lmaWNhdMOzcmlhIi8+DQoJCTx1aXRleHQgbmFtZT0iUVVJWlBPRF9RVUVTVFlQRV9TVlkiIHZhbHVlPSJQZXNxdWlzYSIvPg0KCQk8dWl0ZXh0IG5hbWU9IlFVSVpQT0RfUVVJWkFUTVBUX0lORiIgdmFsdWU9IkluZmluaXRvIi8+DQoJCTx1aXRleHQgbmFtZT0iUVVJWlBPRF9RVUVTQVRNUFRfSU5GIiB2YWx1ZT0iSW5maW5pdG8iLz4NCgkJPHVpdGV4dCBuYW1lPSJXQVJOSU5HTVNHX1lFU1NUUklORyIgdmFsdWU9IlNpbSIvPg0KCQk8dWl0ZXh0IG5hbWU9IldBUk5JTkdNU0dfTk9TVFJJTkciIHZhbHVlPSJOw6NvIi8+DQoJCTx1aXRleHQgbmFtZT0iV0FSTklOR01TR19USVRMRVNUUklORyIgdmFsdWU9IkFsZXJ0YSBkZSBuYXZlZ2HDp8OjbyBkbyBxdWVzdGlvbsOhcmlvIi8+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FyIGJhcnJhIGxhdGVyYWwgYW8gcGFydGljaXBhbnRlcyIvPg0KCQk8dWl0ZXh0IG5hbWU9Ik1VVEUiIHZhbHVlPSJNdWRvIi8+DQoJCTx1aXRleHQgbmFtZT0iRE9DV1JBUF9USVRMRSIgdmFsdWU9IkFuZXhvIGRlIGFycXVpdm8gZG8gUHJlc2VudGVyIi8+DQoJCTx1aXRleHQgbmFtZT0iRE9DV1JBUF9NU0ciIHZhbHVlPSJTYWx2YXIgZW0gTWV1IGNvbXB1dGFkb3IiLz4NCgkJPHVpdGV4dCBuYW1lPSJET0NXUkFQX1BST01QVCIgdmFsdWU9IkNsaXF1ZSBwYXJhIGJhaXhhciIvPg0KCTwvbGFuZ3VhZ2U+DQoJPGxhbmd1YWdlIGlkPSJp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JbnRlcnJvdHRvIi8+DQoJCTx1aXRleHQgbmFtZT0iU0NSVUJCQVJTVEFUVVNfUExBWUlORyIgdmFsdWU9IlJpcHJvZHV6aW9uZSIvPg0KCQk8dWl0ZXh0IG5hbWU9IlNDUlVCQkFSU1RBVFVTX05PQVVESU8iIHZhbHVlPSJBdWRpbyBpbmF0dC4iLz4NCgkJPHVpdGV4dCBuYW1lPSJTQ1JVQkJBUlNUQVRVU19WSURQTEFZSU5HIiB2YWx1ZT0iVmlkZW8gaW4gcmlwcm9kdXppb25lIi8+DQoJCTx1aXRleHQgbmFtZT0iU0NSVUJCQVJTVEFUVVNfTE9BRElORyIgdmFsdWU9IkNhcmljYW1lbnRvIi8+DQoJCTx1aXRleHQgbmFtZT0iU0NSVUJCQVJTVEFUVVNfQlVGRkVSSU5HIiB2YWx1ZT0iQnVmZmVyaW5nIi8+DQoJCTx1aXRleHQgbmFtZT0iU0NSVUJCQVJTVEFUVVNfUVVFU1RJT04iIHZhbHVlPSJSaXNwb25kaSBhIGRvbWFuZGEiLz4NCgkJPHVpdGV4dCBuYW1lPSJTQ1JVQkJBUlNUQVRVU19SRVZJRVdRVUlaIiB2YWx1ZT0iUmV2aXNpb25lIGRlbCBxdWl6Ii8+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DQoJCTx1aXRleHQgbmFtZT0iQVRUQUNITUVOVFMiIHZhbHVlPSJBbGxlZ2F0aS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QuIi8+DQoJCTx1aXRleHQgbmFtZT0iVEFCX1FVSVoiIHZhbHVlPSJRdWl6Ii8+DQoJCTx1aXRleHQgbmFtZT0iVEFCX09VVExJTkUiIHZhbHVlPSJTdHJ1dHR1cmEiLz4NCgkJPHVpdGV4dCBuYW1lPSJUQUJfVEhVTUIiIHZhbHVlPSJNaW5pYXR1cmUiLz4NCgkJPHVpdGV4dCBuYW1lPSJUQUJfTk9URVMiIHZhbHVlPSJOb3RlIi8+DQoJCTx1aXRleHQgbmFtZT0iVEFCX1NFQVJDSCIgdmFsdWU9IkNlcmNhIi8+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DQoJCTx1aXRleHQgbmFtZT0iU0xJREVfTk9URVMiIHZhbHVlPSJOb3RlIGRpYXBvc2l0aXZh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IS0tcXVpeiBwb2QgYW5kIG1lc3NhZ2UgYm94IHRleHRzLS0+DQoJCTx1aXRleHQgbmFtZT0iUVVJWlBPRF9RVUlaX0FUVEVNUFQiIHZhbHVlPSLmtYvpqozlsJ3or5XmrKHmlbA6Ii8+DQoJCTx1aXRleHQgbmFtZT0iUVVJWlBPRF9RVUlaX0FUVEVNUFRfVkFMVUUiIHZhbHVlPSLnrKwgJW4g5qyh77yM5YWxICV0IOasoSIvPg0KCQk8dWl0ZXh0IG5hbWU9IlFVSVpQT0RfUVVJWl9TQ09SRSIgdmFsdWU9IuW+l+WIhjoiLz4NCgkJPHVpdGV4dCBuYW1lPSJRVUlaUE9EX1FVSVpfUEFTU1NDT1JFIiB2YWx1ZT0i5Y+K5qC85YiG5pWwOiIvPg0KCQk8dWl0ZXh0IG5hbWU9IlFVSVpQT0RfUVVJWl9NQVhTQ09SRSIgdmFsdWU9IuacgOmrmOWIhuaVsDoiLz4NCgkJPHVpdGV4dCBuYW1lPSJRVUlaUE9EX1FVRVNBVE1QVF9TVFIiIHZhbHVlPSLlsJ3or5XmrKHmlbA6IOesrCAlbiDmrKHvvIzlhbEgJXQg5qyhIi8+DQoJCTx1aXRleHQgbmFtZT0iUVVJWlBPRF9RVUVTVFlQRV9TVFIiIHZhbHVlPSLnsbvlnos6ICVzIi8+DQoJCTx1aXRleHQgbmFtZT0iUVVJWlBPRF9RVUVTVFlQRV9HUkQiIHZhbHVlPSLor4TnuqciLz4NCgkJPHVpdGV4dCBuYW1lPSJRVUlaUE9EX1FVRVNUWVBFX1NWWSIgdmFsdWU9Iuiwg+afpSIvPg0KCQk8dWl0ZXh0IG5hbWU9IlFVSVpQT0RfUVVJWkFUTVBUX0lORiIgdmFsdWU9IuaXoOmZkCIvPg0KCQk8dWl0ZXh0IG5hbWU9IlFVSVpQT0RfUVVFU0FUTVBUX0lORiIgdmFsdWU9IuaXoOmZkCIvPg0KCQk8dWl0ZXh0IG5hbWU9IldBUk5JTkdNU0dfWUVTU1RSSU5HIiB2YWx1ZT0i5pivIi8+DQoJCTx1aXRleHQgbmFtZT0iV0FSTklOR01TR19OT1NUUklORyIgdmFsdWU9IuWQpiIvPg0KCQk8dWl0ZXh0IG5hbWU9IldBUk5JTkdNU0dfVElUTEVTVFJJTkciIHZhbHVlPSLmtYvpqozlr7zoiKrorablkYoiLz4NCgkJPHVpdGV4dCBuYW1lPSJXQVJOSU5HTVNHX01TR1NUUklORyIgdmFsdWU9IuatpOa1i+mqjOS4reacieacquWwneivleS9nOetlOeahOmXrumimOOAgiYjeEE7JiN4QTvljZXlh7vigJzmmK/igJ3pgIDlh7rmraTmtYvpqozjgILljZXlh7vigJzlkKbigJ3nu6fnu63mtYvpqozjgIIiLz4NCgkJPHVpdGV4dCBuYW1lPSJJTkZPUk1BVElPTl9IMjY0X0ZMQVNIUExBWUVSIiB2YWx1ZT0i5b2T5YmN5a6J6KOF5Zyo5oKo55qE6K6h566X5py65LiK55qEIEZsYXNoIFBsYXllciDniYjmnKzkuI3mlK/mjIHor6Xop4bpopHjgILljZXlh7vop4bpopHljLrln5/kuIvovb3mnIDmlrDniYjmnKznmoQgRmxhc2ggUGxheWVy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S7tumZhOS7tiIvPg0KCQk8dWl0ZXh0IG5hbWU9IkRPQ1dSQVBfTVNHIiB2YWx1ZT0i5L+d5a2Y5Yiw5oiR55qE6K6h566X5py6Ii8+DQoJCTx1aXRleHQgbmFtZT0iRE9DV1JBUF9QUk9NUFQiIHZhbHVlPSLljZXlh7vku6XkuIvovb0iLz4NCgk8L2xhbmd1YWdlPg0KPC9jb25maWd1cmF0aW9uPg0K"/>
  <p:tag name="MMPROD_UIDATA" val="&lt;database version=&quot;7.0&quot;&gt;&lt;object type=&quot;1&quot; unique_id=&quot;10001&quot;&gt;&lt;property id=&quot;20141&quot; value=&quot;comp3_unit1_lecture1a_slides&quot;/&gt;&lt;property id=&quot;20144&quot; value=&quot;1&quot;/&gt;&lt;property id=&quot;20146&quot; value=&quot;0&quot;/&gt;&lt;property id=&quot;20147&quot; value=&quot;0&quot;/&gt;&lt;property id=&quot;20148&quot; value=&quot;5&quot;/&gt;&lt;property id=&quot;20180&quot; value=&quot;1&quot;/&gt;&lt;property id=&quot;20181&quot; value=&quot;1&quot;/&gt;&lt;property id=&quot;20182&quot; value=&quot;0&quot;/&gt;&lt;property id=&quot;20183&quot; value=&quot;1&quot;/&gt;&lt;property id=&quot;20184&quot; value=&quot;7&quot;/&gt;&lt;property id=&quot;20224&quot; value=&quot;C:\Users\Lorrinda Khan\Desktop\VERSION 3 UPLOAD ONE FROM DAN\Version 3 Upload 2\UNLOAD FOLDER\comp 3\comp3_unit1&quot;/&gt;&lt;property id=&quot;20250&quot; value=&quot;0&quot;/&gt;&lt;property id=&quot;20251&quot; value=&quot;1&quot;/&gt;&lt;property id=&quot;20259&quot; value=&quot;0&quot;/&gt;&lt;object type=&quot;8&quot; unique_id=&quot;10002&quot;&gt;&lt;/object&gt;&lt;object type=&quot;2&quot; unique_id=&quot;10003&quot;&gt;&lt;object type=&quot;3&quot; unique_id=&quot;10005&quot;&gt;&lt;property id=&quot;20148&quot; value=&quot;5&quot;/&gt;&lt;property id=&quot;20300&quot; value=&quot;Slide 3 - &amp;quot;Medical Terminology&amp;quot;&quot;/&gt;&lt;property id=&quot;20307&quot; value=&quot;340&quot;/&gt;&lt;property id=&quot;20309&quot; value=&quot;-1&quot;/&gt;&lt;/object&gt;&lt;object type=&quot;3&quot; unique_id=&quot;10006&quot;&gt;&lt;property id=&quot;20148&quot; value=&quot;5&quot;/&gt;&lt;property id=&quot;20300&quot; value=&quot;Slide 4 - &amp;quot;Understanding Medical Terms&amp;quot;&quot;/&gt;&lt;property id=&quot;20307&quot; value=&quot;265&quot;/&gt;&lt;property id=&quot;20309&quot; value=&quot;-1&quot;/&gt;&lt;/object&gt;&lt;object type=&quot;3&quot; unique_id=&quot;10007&quot;&gt;&lt;property id=&quot;20148&quot; value=&quot;5&quot;/&gt;&lt;property id=&quot;20300&quot; value=&quot;Slide 5 - &amp;quot;Basic Word Parts &amp;quot;&quot;/&gt;&lt;property id=&quot;20307&quot; value=&quot;266&quot;/&gt;&lt;property id=&quot;20309&quot; value=&quot;-1&quot;/&gt;&lt;/object&gt;&lt;object type=&quot;3&quot; unique_id=&quot;10009&quot;&gt;&lt;property id=&quot;20148&quot; value=&quot;5&quot;/&gt;&lt;property id=&quot;20300&quot; value=&quot;Slide 7 - &amp;quot;Word Root&amp;quot;&quot;/&gt;&lt;property id=&quot;20307&quot; value=&quot;276&quot;/&gt;&lt;property id=&quot;20309&quot; value=&quot;-1&quot;/&gt;&lt;/object&gt;&lt;object type=&quot;3&quot; unique_id=&quot;10010&quot;&gt;&lt;property id=&quot;20148&quot; value=&quot;5&quot;/&gt;&lt;property id=&quot;20300&quot; value=&quot;Slide 8 - &amp;quot; Combining Vowels&amp;quot;&quot;/&gt;&lt;property id=&quot;20307&quot; value=&quot;277&quot;/&gt;&lt;property id=&quot;20309&quot; value=&quot;-1&quot;/&gt;&lt;/object&gt;&lt;object type=&quot;3&quot; unique_id=&quot;10011&quot;&gt;&lt;property id=&quot;20148&quot; value=&quot;5&quot;/&gt;&lt;property id=&quot;20300&quot; value=&quot;Slide 9 - &amp;quot;Combining Vowel Rules&amp;quot;&quot;/&gt;&lt;property id=&quot;20307&quot; value=&quot;326&quot;/&gt;&lt;property id=&quot;20309&quot; value=&quot;-1&quot;/&gt;&lt;/object&gt;&lt;object type=&quot;3&quot; unique_id=&quot;10012&quot;&gt;&lt;property id=&quot;20148&quot; value=&quot;5&quot;/&gt;&lt;property id=&quot;20300&quot; value=&quot;Slide 10 - &amp;quot;Combining Vowel Rules (con’t)&amp;quot;&quot;/&gt;&lt;property id=&quot;20307&quot; value=&quot;327&quot;/&gt;&lt;property id=&quot;20309&quot; value=&quot;-1&quot;/&gt;&lt;/object&gt;&lt;object type=&quot;3&quot; unique_id=&quot;10013&quot;&gt;&lt;property id=&quot;20148&quot; value=&quot;5&quot;/&gt;&lt;property id=&quot;20300&quot; value=&quot;Slide 11 - &amp;quot; Combining Form&amp;quot;&quot;/&gt;&lt;property id=&quot;20307&quot; value=&quot;308&quot;/&gt;&lt;property id=&quot;20309&quot; value=&quot;-1&quot;/&gt;&lt;/object&gt;&lt;object type=&quot;3&quot; unique_id=&quot;10014&quot;&gt;&lt;property id=&quot;20148&quot; value=&quot;5&quot;/&gt;&lt;property id=&quot;20300&quot; value=&quot;Slide 12 - &amp;quot;Examples of Combining Forms&amp;quot;&quot;/&gt;&lt;property id=&quot;20307&quot; value=&quot;307&quot;/&gt;&lt;property id=&quot;20309&quot; value=&quot;-1&quot;/&gt;&lt;/object&gt;&lt;object type=&quot;3&quot; unique_id=&quot;11183&quot;&gt;&lt;property id=&quot;20148&quot; value=&quot;5&quot;/&gt;&lt;property id=&quot;20300&quot; value=&quot;Slide 6 - &amp;quot;Basic Word Part Examples&amp;quot;&quot;/&gt;&lt;property id=&quot;20307&quot; value=&quot;428&quot;/&gt;&lt;property id=&quot;20309&quot; value=&quot;-1&quot;/&gt;&lt;/object&gt;&lt;object type=&quot;3&quot; unique_id=&quot;13531&quot;&gt;&lt;property id=&quot;20148&quot; value=&quot;5&quot;/&gt;&lt;property id=&quot;20300&quot; value=&quot;Slide 1 - &amp;quot;Terminology in Healthcare and Public Health Settings&amp;quot;&quot;/&gt;&lt;property id=&quot;20307&quot; value=&quot;433&quot;/&gt;&lt;property id=&quot;20309&quot; value=&quot;-1&quot;/&gt;&lt;/object&gt;&lt;object type=&quot;3&quot; unique_id=&quot;13532&quot;&gt;&lt;property id=&quot;20148&quot; value=&quot;5&quot;/&gt;&lt;property id=&quot;20300&quot; value=&quot;Slide 2 - &amp;quot;Understanding Medical Words&amp;#x0D;&amp;#x0A;Learning Objectives&amp;quot;&quot;/&gt;&lt;property id=&quot;20307&quot; value=&quot;429&quot;/&gt;&lt;property id=&quot;20309&quot; value=&quot;-1&quot;/&gt;&lt;/object&gt;&lt;object type=&quot;3&quot; unique_id=&quot;13533&quot;&gt;&lt;property id=&quot;20148&quot; value=&quot;5&quot;/&gt;&lt;property id=&quot;20300&quot; value=&quot;Slide 13 - &amp;quot;Understanding Medical Words&amp;#x0D;&amp;#x0A;Summary – Word Roots&amp;quot;&quot;/&gt;&lt;property id=&quot;20307&quot; value=&quot;430&quot;/&gt;&lt;property id=&quot;20309&quot; value=&quot;-1&quot;/&gt;&lt;/object&gt;&lt;object type=&quot;3&quot; unique_id=&quot;13762&quot;&gt;&lt;property id=&quot;20148&quot; value=&quot;5&quot;/&gt;&lt;property id=&quot;20300&quot; value=&quot;Slide 14 - &amp;quot;Understanding Medical Words&amp;#x0D;&amp;#x0A;References – Lecture a&amp;quot;&quot;/&gt;&lt;property id=&quot;20307&quot; value=&quot;434&quot;/&gt;&lt;property id=&quot;20309&quot; value=&quot;-1&quot;/&gt;&lt;/object&gt;&lt;object type=&quot;3&quot; unique_id=&quot;13767&quot;&gt;&lt;property id=&quot;20148&quot; value=&quot;5&quot;/&gt;&lt;property id=&quot;20300&quot; value=&quot;Slide 15 - &amp;quot;Terminology in Healthcare and Public Health Settings &amp;#x0D;&amp;#x0A;Understanding Medical Words Lecture a&amp;quot;&quot;/&gt;&lt;property id=&quot;20307&quot; value=&quot;435&quot;/&gt;&lt;/object&gt;&lt;/object&gt;&lt;object type=&quot;10&quot; unique_id=&quot;11106&quot;&gt;&lt;object type=&quot;11&quot; unique_id=&quot;11107&quot;&gt;&lt;property id=&quot;20180&quot; value=&quot;1&quot;/&gt;&lt;property id=&quot;20181&quot; value=&quot;1&quot;/&gt;&lt;property id=&quot;20182&quot; value=&quot;0&quot;/&gt;&lt;property id=&quot;20183&quot; value=&quot;1&quot;/&gt;&lt;/object&gt;&lt;object type=&quot;12&quot; unique_id=&quot;11109&quot;&gt;&lt;/object&gt;&lt;/object&gt;&lt;object type=&quot;4&quot; unique_id=&quot;11108&quot;&gt;&lt;/object&gt;&lt;/object&gt;&lt;/database&gt;"/>
  <p:tag name="SECTOMILLISECCONVERTED" val="1"/>
</p:tagLst>
</file>

<file path=ppt/theme/theme1.xml><?xml version="1.0" encoding="utf-8"?>
<a:theme xmlns:a="http://schemas.openxmlformats.org/drawingml/2006/main" name="ONC-Template-FINAL DRAF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KM CompX_unitY_Lecture_Slides_Template.potx" id="{4FF466A4-E752-4EC5-A455-0F519C93B28D}" vid="{E25E3796-8ED8-4B54-80E8-6ED0B80A76F8}"/>
    </a:ext>
  </a:extLst>
</a:theme>
</file>

<file path=ppt/theme/theme2.xml><?xml version="1.0" encoding="utf-8"?>
<a:theme xmlns:a="http://schemas.openxmlformats.org/drawingml/2006/main" name="2_ONC-Template-FINAL DRAF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KM CompX_unitY_Lecture_Slides_Template.potx" id="{4FF466A4-E752-4EC5-A455-0F519C93B28D}" vid="{E25E3796-8ED8-4B54-80E8-6ED0B80A76F8}"/>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CC146E0DE07B4B93A0BE9D14803BE0" ma:contentTypeVersion="5" ma:contentTypeDescription="Create a new document." ma:contentTypeScope="" ma:versionID="eee9308b4a521e6cfc381d9909808db1">
  <xsd:schema xmlns:xsd="http://www.w3.org/2001/XMLSchema" xmlns:p="http://schemas.microsoft.com/office/2006/metadata/properties" xmlns:ns2="26839647-32cc-4e8d-ac64-5cb1d6f9c044" targetNamespace="http://schemas.microsoft.com/office/2006/metadata/properties" ma:root="true" ma:fieldsID="18594fd37b04ee2386042ddb7e2caf77" ns2:_="">
    <xsd:import namespace="26839647-32cc-4e8d-ac64-5cb1d6f9c044"/>
    <xsd:element name="properties">
      <xsd:complexType>
        <xsd:sequence>
          <xsd:element name="documentManagement">
            <xsd:complexType>
              <xsd:all>
                <xsd:element ref="ns2:Stattus"/>
                <xsd:element ref="ns2:Location"/>
                <xsd:element ref="ns2:Component"/>
                <xsd:element ref="ns2:File_x0020_Type0"/>
                <xsd:element ref="ns2:Comp_x0020_Leader_x0020_Notes" minOccurs="0"/>
              </xsd:all>
            </xsd:complexType>
          </xsd:element>
        </xsd:sequence>
      </xsd:complexType>
    </xsd:element>
  </xsd:schema>
  <xsd:schema xmlns:xsd="http://www.w3.org/2001/XMLSchema" xmlns:dms="http://schemas.microsoft.com/office/2006/documentManagement/types" targetNamespace="26839647-32cc-4e8d-ac64-5cb1d6f9c044" elementFormDefault="qualified">
    <xsd:import namespace="http://schemas.microsoft.com/office/2006/documentManagement/types"/>
    <xsd:element name="Stattus" ma:index="2" ma:displayName="Status" ma:default="Not Started" ma:format="Dropdown" ma:internalName="Stattus">
      <xsd:simpleType>
        <xsd:restriction base="dms:Choice">
          <xsd:enumeration value="Not Started"/>
          <xsd:enumeration value="In Progress"/>
          <xsd:enumeration value="In Progress - Review"/>
          <xsd:enumeration value="Final"/>
          <xsd:enumeration value="Proof-reading"/>
          <xsd:enumeration value="Needs Review"/>
          <xsd:enumeration value="Ready for Proofing"/>
          <xsd:enumeration value="Ready for Audio"/>
          <xsd:enumeration value="Ready for Instructor Manual"/>
        </xsd:restriction>
      </xsd:simpleType>
    </xsd:element>
    <xsd:element name="Location" ma:index="3" ma:displayName="Location" ma:default="Component Leader" ma:description="Location in the process workflow" ma:format="Dropdown" ma:internalName="Location">
      <xsd:simpleType>
        <xsd:restriction base="dms:Choice">
          <xsd:enumeration value="Audio Prep"/>
          <xsd:enumeration value="Component Leader"/>
          <xsd:enumeration value="Instructor Manuals"/>
          <xsd:enumeration value="Proof-reader"/>
          <xsd:enumeration value="Review"/>
          <xsd:enumeration value="Testing"/>
          <xsd:enumeration value="Upload"/>
          <xsd:enumeration value="DO NOT USE"/>
        </xsd:restriction>
      </xsd:simpleType>
    </xsd:element>
    <xsd:element name="Component" ma:index="4" ma:displayName="Component" ma:default="All Components" ma:format="Dropdown" ma:internalName="Component">
      <xsd:simpleType>
        <xsd:restriction base="dms:Choice">
          <xsd:enumeration value="Component 3"/>
          <xsd:enumeration value="Component 5"/>
          <xsd:enumeration value="Component 16"/>
          <xsd:enumeration value="Component 18"/>
          <xsd:enumeration value="All Components"/>
        </xsd:restriction>
      </xsd:simpleType>
    </xsd:element>
    <xsd:element name="File_x0020_Type0" ma:index="5" ma:displayName="File Type" ma:default="Slides" ma:description="Type of document" ma:format="Dropdown" ma:internalName="File_x0020_Type0">
      <xsd:simpleType>
        <xsd:union memberTypes="dms:Text">
          <xsd:simpleType>
            <xsd:restriction base="dms:Choice">
              <xsd:enumeration value="Activities"/>
              <xsd:enumeration value="Assessment"/>
              <xsd:enumeration value="Instructor Manual"/>
              <xsd:enumeration value="Item Analysis"/>
              <xsd:enumeration value="Notes"/>
              <xsd:enumeration value="Objectives"/>
              <xsd:enumeration value="References"/>
              <xsd:enumeration value="Slides"/>
              <xsd:enumeration value="Transcript"/>
            </xsd:restriction>
          </xsd:simpleType>
        </xsd:union>
      </xsd:simpleType>
    </xsd:element>
    <xsd:element name="Comp_x0020_Leader_x0020_Notes" ma:index="6" nillable="true" ma:displayName="Comp Leader Notes" ma:internalName="Comp_x0020_Leader_x0020_Notes">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ma:readOnly="tru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Comp_x0020_Leader_x0020_Notes xmlns="26839647-32cc-4e8d-ac64-5cb1d6f9c044" xsi:nil="true"/>
    <Component xmlns="26839647-32cc-4e8d-ac64-5cb1d6f9c044">Component 3</Component>
    <Location xmlns="26839647-32cc-4e8d-ac64-5cb1d6f9c044">Upload</Location>
    <File_x0020_Type0 xmlns="26839647-32cc-4e8d-ac64-5cb1d6f9c044">Slides</File_x0020_Type0>
    <Stattus xmlns="26839647-32cc-4e8d-ac64-5cb1d6f9c044">Ready for Audio</Stattus>
  </documentManagement>
</p:properties>
</file>

<file path=customXml/itemProps1.xml><?xml version="1.0" encoding="utf-8"?>
<ds:datastoreItem xmlns:ds="http://schemas.openxmlformats.org/officeDocument/2006/customXml" ds:itemID="{F06B6829-34D8-4D61-A42D-F0378B65D9EF}">
  <ds:schemaRefs>
    <ds:schemaRef ds:uri="http://schemas.microsoft.com/sharepoint/v3/contenttype/forms"/>
  </ds:schemaRefs>
</ds:datastoreItem>
</file>

<file path=customXml/itemProps2.xml><?xml version="1.0" encoding="utf-8"?>
<ds:datastoreItem xmlns:ds="http://schemas.openxmlformats.org/officeDocument/2006/customXml" ds:itemID="{C6AFC15D-66F9-4AEF-87CA-CBF58401F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839647-32cc-4e8d-ac64-5cb1d6f9c044"/>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5EF0584-805C-4FA4-A746-4F2D29D93D11}">
  <ds:schemaRefs>
    <ds:schemaRef ds:uri="http://schemas.microsoft.com/office/2006/metadata/longProperties"/>
  </ds:schemaRefs>
</ds:datastoreItem>
</file>

<file path=customXml/itemProps4.xml><?xml version="1.0" encoding="utf-8"?>
<ds:datastoreItem xmlns:ds="http://schemas.openxmlformats.org/officeDocument/2006/customXml" ds:itemID="{875787D1-D474-436E-9D89-E910BF68F92F}">
  <ds:schemaRefs>
    <ds:schemaRef ds:uri="http://schemas.microsoft.com/office/2006/metadata/properties"/>
    <ds:schemaRef ds:uri="http://purl.org/dc/dcmitype/"/>
    <ds:schemaRef ds:uri="http://www.w3.org/XML/1998/namespace"/>
    <ds:schemaRef ds:uri="http://purl.org/dc/terms/"/>
    <ds:schemaRef ds:uri="http://purl.org/dc/elements/1.1/"/>
    <ds:schemaRef ds:uri="http://schemas.microsoft.com/office/2006/documentManagement/types"/>
    <ds:schemaRef ds:uri="http://schemas.openxmlformats.org/package/2006/metadata/core-properties"/>
    <ds:schemaRef ds:uri="26839647-32cc-4e8d-ac64-5cb1d6f9c044"/>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2101</TotalTime>
  <Words>3780</Words>
  <Application>Microsoft Macintosh PowerPoint</Application>
  <PresentationFormat>On-screen Show (4:3)</PresentationFormat>
  <Paragraphs>820</Paragraphs>
  <Slides>53</Slides>
  <Notes>53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53</vt:i4>
      </vt:variant>
    </vt:vector>
  </HeadingPairs>
  <TitlesOfParts>
    <vt:vector size="62" baseType="lpstr">
      <vt:lpstr>Arial</vt:lpstr>
      <vt:lpstr>Calibri</vt:lpstr>
      <vt:lpstr>Courier New</vt:lpstr>
      <vt:lpstr>Tahoma</vt:lpstr>
      <vt:lpstr>Times New Roman</vt:lpstr>
      <vt:lpstr>Verdana</vt:lpstr>
      <vt:lpstr>Wingdings</vt:lpstr>
      <vt:lpstr>ONC-Template-FINAL DRAFT</vt:lpstr>
      <vt:lpstr>2_ONC-Template-FINAL DRAFT</vt:lpstr>
      <vt:lpstr>Terminology in Healthcare and Public Health Settings</vt:lpstr>
      <vt:lpstr>Understanding Medical Words Learning Objectives</vt:lpstr>
      <vt:lpstr>Medical Terminology</vt:lpstr>
      <vt:lpstr>Understanding Medical Terms</vt:lpstr>
      <vt:lpstr>Basic Word Parts </vt:lpstr>
      <vt:lpstr>Basic Word Part Examples</vt:lpstr>
      <vt:lpstr>Word Root</vt:lpstr>
      <vt:lpstr> Combining Vowels</vt:lpstr>
      <vt:lpstr>Combining Vowel Rules</vt:lpstr>
      <vt:lpstr>Combining Vowel Rules (con’t)</vt:lpstr>
      <vt:lpstr> Combining Form</vt:lpstr>
      <vt:lpstr>Examples of Combining Forms</vt:lpstr>
      <vt:lpstr>Understanding Medical Words Summary – Word Roots</vt:lpstr>
      <vt:lpstr>Understanding Medical Words References – Lecture a</vt:lpstr>
      <vt:lpstr>Terminology in Healthcare and Public Health Settings  Understanding Medical Words Lecture a</vt:lpstr>
      <vt:lpstr>Terminology in Healthcare and Public Health Settings</vt:lpstr>
      <vt:lpstr>Understanding Medical Words Learning Objectives</vt:lpstr>
      <vt:lpstr> Prefix</vt:lpstr>
      <vt:lpstr>Examples of Prefixes</vt:lpstr>
      <vt:lpstr> Examples of Prefixes 2</vt:lpstr>
      <vt:lpstr> Examples of Prefixes 3</vt:lpstr>
      <vt:lpstr>Suffix</vt:lpstr>
      <vt:lpstr>Examples of Suffixes</vt:lpstr>
      <vt:lpstr>Examples of Suffixes 2</vt:lpstr>
      <vt:lpstr>Adjective Suffixes</vt:lpstr>
      <vt:lpstr>Adjective Suffix Example</vt:lpstr>
      <vt:lpstr>Procedures, Diagnosis and Surgery Suffixes</vt:lpstr>
      <vt:lpstr>Procedures, Diagnosis and Surgery Suffixes 2</vt:lpstr>
      <vt:lpstr>Word Building</vt:lpstr>
      <vt:lpstr>Interpreting Medical Terms </vt:lpstr>
      <vt:lpstr>Interpreting Medical Terms 2</vt:lpstr>
      <vt:lpstr>Singular and Plural Endings</vt:lpstr>
      <vt:lpstr>General Rules for Plurals</vt:lpstr>
      <vt:lpstr>Abbreviations</vt:lpstr>
      <vt:lpstr>Understanding Medical Words Summary – Prefixes and Suffixes</vt:lpstr>
      <vt:lpstr>Understanding Medical Words  References – Lecture b</vt:lpstr>
      <vt:lpstr>Terminology in Healthcare and Public Health Settings  Understanding Medical Words Lecture b</vt:lpstr>
      <vt:lpstr>Terminology in Healthcare and Public Health Settings</vt:lpstr>
      <vt:lpstr>Understanding Medical Words Learning Objectives</vt:lpstr>
      <vt:lpstr>Describing the Body –  Tissue Types</vt:lpstr>
      <vt:lpstr>Describing the Body – Systems</vt:lpstr>
      <vt:lpstr>Describing the Body –  Systems (2)</vt:lpstr>
      <vt:lpstr>Describing the Body –  Systems (3)</vt:lpstr>
      <vt:lpstr>Describing the Body –  Systems (4)</vt:lpstr>
      <vt:lpstr>Describing the Body –  Systems (5)</vt:lpstr>
      <vt:lpstr>Body Cavities</vt:lpstr>
      <vt:lpstr>Directional Terms</vt:lpstr>
      <vt:lpstr>Directional Terms (2)</vt:lpstr>
      <vt:lpstr>Directional Terms (3)</vt:lpstr>
      <vt:lpstr>Tell me, Detective . . .</vt:lpstr>
      <vt:lpstr>Understanding Medical Words Summary – Body Organization</vt:lpstr>
      <vt:lpstr>Understanding Medical Words  References – lecture c</vt:lpstr>
      <vt:lpstr>Terminology in Healthcare and Public Health Settings  Understanding Medical Words Lecture c</vt:lpstr>
    </vt:vector>
  </TitlesOfParts>
  <Company>Office of the National Coordinator for Health Information Technology</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 3, Unit 1, Lecture a slides</dc:title>
  <dc:subject>Terminology in Healthcare and Public Health Settings; Understanding Medical Words</dc:subject>
  <dc:creator>U.S. Department of Health and Human Services Office of the National Coordinator for Health Information Technology</dc:creator>
  <cp:keywords>Health IT; Health IT Curriculum; Terminology</cp:keywords>
  <cp:lastModifiedBy>Microsoft Office User</cp:lastModifiedBy>
  <cp:revision>235</cp:revision>
  <cp:lastPrinted>2011-03-01T16:33:02Z</cp:lastPrinted>
  <dcterms:created xsi:type="dcterms:W3CDTF">2003-10-17T17:47:25Z</dcterms:created>
  <dcterms:modified xsi:type="dcterms:W3CDTF">2019-06-30T14:57:25Z</dcterms:modified>
  <cp:category>HIT Workforce Curriculum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5</vt:i4>
  </property>
  <property fmtid="{D5CDD505-2E9C-101B-9397-08002B2CF9AE}" pid="3" name="ContentType">
    <vt:lpwstr>Document</vt:lpwstr>
  </property>
  <property fmtid="{D5CDD505-2E9C-101B-9397-08002B2CF9AE}" pid="4" name="Language">
    <vt:lpwstr>English</vt:lpwstr>
  </property>
</Properties>
</file>